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 id="272" r:id="rId16"/>
    <p:sldId id="275" r:id="rId17"/>
    <p:sldId id="276"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BDD8-28C9-4605-8591-E7097F562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C2BC68-DAB6-4CB1-A550-A0C9908993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533603-E403-4B20-AB90-EA8C55E3052A}"/>
              </a:ext>
            </a:extLst>
          </p:cNvPr>
          <p:cNvSpPr>
            <a:spLocks noGrp="1"/>
          </p:cNvSpPr>
          <p:nvPr>
            <p:ph type="dt" sz="half" idx="10"/>
          </p:nvPr>
        </p:nvSpPr>
        <p:spPr/>
        <p:txBody>
          <a:bodyPr/>
          <a:lstStyle/>
          <a:p>
            <a:fld id="{5E9C1B3D-18BD-476D-8DA6-5828A66AF643}" type="datetimeFigureOut">
              <a:rPr lang="en-US" smtClean="0"/>
              <a:t>9/28/2023</a:t>
            </a:fld>
            <a:endParaRPr lang="en-US"/>
          </a:p>
        </p:txBody>
      </p:sp>
      <p:sp>
        <p:nvSpPr>
          <p:cNvPr id="5" name="Footer Placeholder 4">
            <a:extLst>
              <a:ext uri="{FF2B5EF4-FFF2-40B4-BE49-F238E27FC236}">
                <a16:creationId xmlns:a16="http://schemas.microsoft.com/office/drawing/2014/main" id="{81BF59B0-2EAC-4F6A-B706-67FF40543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026DD-32C3-48A0-BEE2-BADBD250591D}"/>
              </a:ext>
            </a:extLst>
          </p:cNvPr>
          <p:cNvSpPr>
            <a:spLocks noGrp="1"/>
          </p:cNvSpPr>
          <p:nvPr>
            <p:ph type="sldNum" sz="quarter" idx="12"/>
          </p:nvPr>
        </p:nvSpPr>
        <p:spPr/>
        <p:txBody>
          <a:bodyPr/>
          <a:lstStyle/>
          <a:p>
            <a:fld id="{E58C5586-8600-4DD6-935F-8A0D624E8435}" type="slidenum">
              <a:rPr lang="en-US" smtClean="0"/>
              <a:t>‹#›</a:t>
            </a:fld>
            <a:endParaRPr lang="en-US"/>
          </a:p>
        </p:txBody>
      </p:sp>
    </p:spTree>
    <p:extLst>
      <p:ext uri="{BB962C8B-B14F-4D97-AF65-F5344CB8AC3E}">
        <p14:creationId xmlns:p14="http://schemas.microsoft.com/office/powerpoint/2010/main" val="115252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AF9A-2313-4C95-9658-06B363D43D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F9B09A-32C6-452B-980E-518EE0E871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D60A-A18D-49D0-922D-99C07213C878}"/>
              </a:ext>
            </a:extLst>
          </p:cNvPr>
          <p:cNvSpPr>
            <a:spLocks noGrp="1"/>
          </p:cNvSpPr>
          <p:nvPr>
            <p:ph type="dt" sz="half" idx="10"/>
          </p:nvPr>
        </p:nvSpPr>
        <p:spPr/>
        <p:txBody>
          <a:bodyPr/>
          <a:lstStyle/>
          <a:p>
            <a:fld id="{5E9C1B3D-18BD-476D-8DA6-5828A66AF643}" type="datetimeFigureOut">
              <a:rPr lang="en-US" smtClean="0"/>
              <a:t>9/28/2023</a:t>
            </a:fld>
            <a:endParaRPr lang="en-US"/>
          </a:p>
        </p:txBody>
      </p:sp>
      <p:sp>
        <p:nvSpPr>
          <p:cNvPr id="5" name="Footer Placeholder 4">
            <a:extLst>
              <a:ext uri="{FF2B5EF4-FFF2-40B4-BE49-F238E27FC236}">
                <a16:creationId xmlns:a16="http://schemas.microsoft.com/office/drawing/2014/main" id="{101B9864-A815-4347-A978-BD54854A0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39480-7986-47E5-A8E1-3558E15B4702}"/>
              </a:ext>
            </a:extLst>
          </p:cNvPr>
          <p:cNvSpPr>
            <a:spLocks noGrp="1"/>
          </p:cNvSpPr>
          <p:nvPr>
            <p:ph type="sldNum" sz="quarter" idx="12"/>
          </p:nvPr>
        </p:nvSpPr>
        <p:spPr/>
        <p:txBody>
          <a:bodyPr/>
          <a:lstStyle/>
          <a:p>
            <a:fld id="{E58C5586-8600-4DD6-935F-8A0D624E8435}" type="slidenum">
              <a:rPr lang="en-US" smtClean="0"/>
              <a:t>‹#›</a:t>
            </a:fld>
            <a:endParaRPr lang="en-US"/>
          </a:p>
        </p:txBody>
      </p:sp>
    </p:spTree>
    <p:extLst>
      <p:ext uri="{BB962C8B-B14F-4D97-AF65-F5344CB8AC3E}">
        <p14:creationId xmlns:p14="http://schemas.microsoft.com/office/powerpoint/2010/main" val="118590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113A3-B795-4F37-B1EB-6535E3842A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F6AF99-A844-4F0F-8002-E7599C3E88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19A91-0568-4B92-A3DB-6DF520F72272}"/>
              </a:ext>
            </a:extLst>
          </p:cNvPr>
          <p:cNvSpPr>
            <a:spLocks noGrp="1"/>
          </p:cNvSpPr>
          <p:nvPr>
            <p:ph type="dt" sz="half" idx="10"/>
          </p:nvPr>
        </p:nvSpPr>
        <p:spPr/>
        <p:txBody>
          <a:bodyPr/>
          <a:lstStyle/>
          <a:p>
            <a:fld id="{5E9C1B3D-18BD-476D-8DA6-5828A66AF643}" type="datetimeFigureOut">
              <a:rPr lang="en-US" smtClean="0"/>
              <a:t>9/28/2023</a:t>
            </a:fld>
            <a:endParaRPr lang="en-US"/>
          </a:p>
        </p:txBody>
      </p:sp>
      <p:sp>
        <p:nvSpPr>
          <p:cNvPr id="5" name="Footer Placeholder 4">
            <a:extLst>
              <a:ext uri="{FF2B5EF4-FFF2-40B4-BE49-F238E27FC236}">
                <a16:creationId xmlns:a16="http://schemas.microsoft.com/office/drawing/2014/main" id="{6EEFB7E4-0506-439D-A248-5914C2DD1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78E2A-4FBF-417F-ABA6-F144495538E8}"/>
              </a:ext>
            </a:extLst>
          </p:cNvPr>
          <p:cNvSpPr>
            <a:spLocks noGrp="1"/>
          </p:cNvSpPr>
          <p:nvPr>
            <p:ph type="sldNum" sz="quarter" idx="12"/>
          </p:nvPr>
        </p:nvSpPr>
        <p:spPr/>
        <p:txBody>
          <a:bodyPr/>
          <a:lstStyle/>
          <a:p>
            <a:fld id="{E58C5586-8600-4DD6-935F-8A0D624E8435}" type="slidenum">
              <a:rPr lang="en-US" smtClean="0"/>
              <a:t>‹#›</a:t>
            </a:fld>
            <a:endParaRPr lang="en-US"/>
          </a:p>
        </p:txBody>
      </p:sp>
    </p:spTree>
    <p:extLst>
      <p:ext uri="{BB962C8B-B14F-4D97-AF65-F5344CB8AC3E}">
        <p14:creationId xmlns:p14="http://schemas.microsoft.com/office/powerpoint/2010/main" val="108123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9DAE-43DA-4E9D-97F8-09F0AEA1B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E47C6-CAB2-4656-B936-51951AF34F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6B95F-CBFE-402C-A2D7-83F0437B205F}"/>
              </a:ext>
            </a:extLst>
          </p:cNvPr>
          <p:cNvSpPr>
            <a:spLocks noGrp="1"/>
          </p:cNvSpPr>
          <p:nvPr>
            <p:ph type="dt" sz="half" idx="10"/>
          </p:nvPr>
        </p:nvSpPr>
        <p:spPr/>
        <p:txBody>
          <a:bodyPr/>
          <a:lstStyle/>
          <a:p>
            <a:fld id="{5E9C1B3D-18BD-476D-8DA6-5828A66AF643}" type="datetimeFigureOut">
              <a:rPr lang="en-US" smtClean="0"/>
              <a:t>9/28/2023</a:t>
            </a:fld>
            <a:endParaRPr lang="en-US"/>
          </a:p>
        </p:txBody>
      </p:sp>
      <p:sp>
        <p:nvSpPr>
          <p:cNvPr id="5" name="Footer Placeholder 4">
            <a:extLst>
              <a:ext uri="{FF2B5EF4-FFF2-40B4-BE49-F238E27FC236}">
                <a16:creationId xmlns:a16="http://schemas.microsoft.com/office/drawing/2014/main" id="{ABC5C081-7F53-4B74-B5DE-C20BE766C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EE671-C167-4E80-ACA7-9C7F5E6989CB}"/>
              </a:ext>
            </a:extLst>
          </p:cNvPr>
          <p:cNvSpPr>
            <a:spLocks noGrp="1"/>
          </p:cNvSpPr>
          <p:nvPr>
            <p:ph type="sldNum" sz="quarter" idx="12"/>
          </p:nvPr>
        </p:nvSpPr>
        <p:spPr/>
        <p:txBody>
          <a:bodyPr/>
          <a:lstStyle/>
          <a:p>
            <a:fld id="{E58C5586-8600-4DD6-935F-8A0D624E8435}" type="slidenum">
              <a:rPr lang="en-US" smtClean="0"/>
              <a:t>‹#›</a:t>
            </a:fld>
            <a:endParaRPr lang="en-US"/>
          </a:p>
        </p:txBody>
      </p:sp>
    </p:spTree>
    <p:extLst>
      <p:ext uri="{BB962C8B-B14F-4D97-AF65-F5344CB8AC3E}">
        <p14:creationId xmlns:p14="http://schemas.microsoft.com/office/powerpoint/2010/main" val="209349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D14B-EE93-40E5-A92E-8E6FC0F15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552FE3-9274-4A4D-A858-2CC7450F9E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580AD0-BC46-4600-8021-5AC1E179662F}"/>
              </a:ext>
            </a:extLst>
          </p:cNvPr>
          <p:cNvSpPr>
            <a:spLocks noGrp="1"/>
          </p:cNvSpPr>
          <p:nvPr>
            <p:ph type="dt" sz="half" idx="10"/>
          </p:nvPr>
        </p:nvSpPr>
        <p:spPr/>
        <p:txBody>
          <a:bodyPr/>
          <a:lstStyle/>
          <a:p>
            <a:fld id="{5E9C1B3D-18BD-476D-8DA6-5828A66AF643}" type="datetimeFigureOut">
              <a:rPr lang="en-US" smtClean="0"/>
              <a:t>9/28/2023</a:t>
            </a:fld>
            <a:endParaRPr lang="en-US"/>
          </a:p>
        </p:txBody>
      </p:sp>
      <p:sp>
        <p:nvSpPr>
          <p:cNvPr id="5" name="Footer Placeholder 4">
            <a:extLst>
              <a:ext uri="{FF2B5EF4-FFF2-40B4-BE49-F238E27FC236}">
                <a16:creationId xmlns:a16="http://schemas.microsoft.com/office/drawing/2014/main" id="{256273FF-17A7-493A-928E-1658E08B1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5307E-8029-4CCC-84AC-7C0B743D027A}"/>
              </a:ext>
            </a:extLst>
          </p:cNvPr>
          <p:cNvSpPr>
            <a:spLocks noGrp="1"/>
          </p:cNvSpPr>
          <p:nvPr>
            <p:ph type="sldNum" sz="quarter" idx="12"/>
          </p:nvPr>
        </p:nvSpPr>
        <p:spPr/>
        <p:txBody>
          <a:bodyPr/>
          <a:lstStyle/>
          <a:p>
            <a:fld id="{E58C5586-8600-4DD6-935F-8A0D624E8435}" type="slidenum">
              <a:rPr lang="en-US" smtClean="0"/>
              <a:t>‹#›</a:t>
            </a:fld>
            <a:endParaRPr lang="en-US"/>
          </a:p>
        </p:txBody>
      </p:sp>
    </p:spTree>
    <p:extLst>
      <p:ext uri="{BB962C8B-B14F-4D97-AF65-F5344CB8AC3E}">
        <p14:creationId xmlns:p14="http://schemas.microsoft.com/office/powerpoint/2010/main" val="399952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E036-0588-4B8A-AE15-BCA6204FE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A8455-8F41-4555-B031-49B92EA16E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1340C6-581D-435E-A432-0FF4EB3CEA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D46C4-5FDF-448A-B8E2-3EE584D5E926}"/>
              </a:ext>
            </a:extLst>
          </p:cNvPr>
          <p:cNvSpPr>
            <a:spLocks noGrp="1"/>
          </p:cNvSpPr>
          <p:nvPr>
            <p:ph type="dt" sz="half" idx="10"/>
          </p:nvPr>
        </p:nvSpPr>
        <p:spPr/>
        <p:txBody>
          <a:bodyPr/>
          <a:lstStyle/>
          <a:p>
            <a:fld id="{5E9C1B3D-18BD-476D-8DA6-5828A66AF643}" type="datetimeFigureOut">
              <a:rPr lang="en-US" smtClean="0"/>
              <a:t>9/28/2023</a:t>
            </a:fld>
            <a:endParaRPr lang="en-US"/>
          </a:p>
        </p:txBody>
      </p:sp>
      <p:sp>
        <p:nvSpPr>
          <p:cNvPr id="6" name="Footer Placeholder 5">
            <a:extLst>
              <a:ext uri="{FF2B5EF4-FFF2-40B4-BE49-F238E27FC236}">
                <a16:creationId xmlns:a16="http://schemas.microsoft.com/office/drawing/2014/main" id="{70B5FCBC-78AC-4EC8-841F-2C536E1E0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40F3E-C97E-4C01-A841-193D82F6E911}"/>
              </a:ext>
            </a:extLst>
          </p:cNvPr>
          <p:cNvSpPr>
            <a:spLocks noGrp="1"/>
          </p:cNvSpPr>
          <p:nvPr>
            <p:ph type="sldNum" sz="quarter" idx="12"/>
          </p:nvPr>
        </p:nvSpPr>
        <p:spPr/>
        <p:txBody>
          <a:bodyPr/>
          <a:lstStyle/>
          <a:p>
            <a:fld id="{E58C5586-8600-4DD6-935F-8A0D624E8435}" type="slidenum">
              <a:rPr lang="en-US" smtClean="0"/>
              <a:t>‹#›</a:t>
            </a:fld>
            <a:endParaRPr lang="en-US"/>
          </a:p>
        </p:txBody>
      </p:sp>
    </p:spTree>
    <p:extLst>
      <p:ext uri="{BB962C8B-B14F-4D97-AF65-F5344CB8AC3E}">
        <p14:creationId xmlns:p14="http://schemas.microsoft.com/office/powerpoint/2010/main" val="310144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CC39-82A8-4489-9562-EF1F7E3E06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480381-AB49-4249-8D6D-AD0E4830A1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1962F0-7965-45FB-806C-7C0DE8FB30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9E9C9A-6F7B-4EF7-8389-5B63EC0C4D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771676-FED5-45B7-A470-EFC5372BEE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3AC13F-BAEA-48A2-B4D7-AF350D4F39D5}"/>
              </a:ext>
            </a:extLst>
          </p:cNvPr>
          <p:cNvSpPr>
            <a:spLocks noGrp="1"/>
          </p:cNvSpPr>
          <p:nvPr>
            <p:ph type="dt" sz="half" idx="10"/>
          </p:nvPr>
        </p:nvSpPr>
        <p:spPr/>
        <p:txBody>
          <a:bodyPr/>
          <a:lstStyle/>
          <a:p>
            <a:fld id="{5E9C1B3D-18BD-476D-8DA6-5828A66AF643}" type="datetimeFigureOut">
              <a:rPr lang="en-US" smtClean="0"/>
              <a:t>9/28/2023</a:t>
            </a:fld>
            <a:endParaRPr lang="en-US"/>
          </a:p>
        </p:txBody>
      </p:sp>
      <p:sp>
        <p:nvSpPr>
          <p:cNvPr id="8" name="Footer Placeholder 7">
            <a:extLst>
              <a:ext uri="{FF2B5EF4-FFF2-40B4-BE49-F238E27FC236}">
                <a16:creationId xmlns:a16="http://schemas.microsoft.com/office/drawing/2014/main" id="{41D241B4-833B-4FCC-A95F-C770D7655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A66D5D-7B31-42E6-B61A-711392AC6916}"/>
              </a:ext>
            </a:extLst>
          </p:cNvPr>
          <p:cNvSpPr>
            <a:spLocks noGrp="1"/>
          </p:cNvSpPr>
          <p:nvPr>
            <p:ph type="sldNum" sz="quarter" idx="12"/>
          </p:nvPr>
        </p:nvSpPr>
        <p:spPr/>
        <p:txBody>
          <a:bodyPr/>
          <a:lstStyle/>
          <a:p>
            <a:fld id="{E58C5586-8600-4DD6-935F-8A0D624E8435}" type="slidenum">
              <a:rPr lang="en-US" smtClean="0"/>
              <a:t>‹#›</a:t>
            </a:fld>
            <a:endParaRPr lang="en-US"/>
          </a:p>
        </p:txBody>
      </p:sp>
    </p:spTree>
    <p:extLst>
      <p:ext uri="{BB962C8B-B14F-4D97-AF65-F5344CB8AC3E}">
        <p14:creationId xmlns:p14="http://schemas.microsoft.com/office/powerpoint/2010/main" val="293003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0C18-5B0A-40FD-9186-97BB692805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5C98FC-67FD-402F-883A-8911B4722100}"/>
              </a:ext>
            </a:extLst>
          </p:cNvPr>
          <p:cNvSpPr>
            <a:spLocks noGrp="1"/>
          </p:cNvSpPr>
          <p:nvPr>
            <p:ph type="dt" sz="half" idx="10"/>
          </p:nvPr>
        </p:nvSpPr>
        <p:spPr/>
        <p:txBody>
          <a:bodyPr/>
          <a:lstStyle/>
          <a:p>
            <a:fld id="{5E9C1B3D-18BD-476D-8DA6-5828A66AF643}" type="datetimeFigureOut">
              <a:rPr lang="en-US" smtClean="0"/>
              <a:t>9/28/2023</a:t>
            </a:fld>
            <a:endParaRPr lang="en-US"/>
          </a:p>
        </p:txBody>
      </p:sp>
      <p:sp>
        <p:nvSpPr>
          <p:cNvPr id="4" name="Footer Placeholder 3">
            <a:extLst>
              <a:ext uri="{FF2B5EF4-FFF2-40B4-BE49-F238E27FC236}">
                <a16:creationId xmlns:a16="http://schemas.microsoft.com/office/drawing/2014/main" id="{D534FE4D-048C-43F2-8ED3-17520D4044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DBC7E-146B-4443-BF7C-6511F136634E}"/>
              </a:ext>
            </a:extLst>
          </p:cNvPr>
          <p:cNvSpPr>
            <a:spLocks noGrp="1"/>
          </p:cNvSpPr>
          <p:nvPr>
            <p:ph type="sldNum" sz="quarter" idx="12"/>
          </p:nvPr>
        </p:nvSpPr>
        <p:spPr/>
        <p:txBody>
          <a:bodyPr/>
          <a:lstStyle/>
          <a:p>
            <a:fld id="{E58C5586-8600-4DD6-935F-8A0D624E8435}" type="slidenum">
              <a:rPr lang="en-US" smtClean="0"/>
              <a:t>‹#›</a:t>
            </a:fld>
            <a:endParaRPr lang="en-US"/>
          </a:p>
        </p:txBody>
      </p:sp>
    </p:spTree>
    <p:extLst>
      <p:ext uri="{BB962C8B-B14F-4D97-AF65-F5344CB8AC3E}">
        <p14:creationId xmlns:p14="http://schemas.microsoft.com/office/powerpoint/2010/main" val="244881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2513E2-FB06-421F-89A2-8C96ADEE3D15}"/>
              </a:ext>
            </a:extLst>
          </p:cNvPr>
          <p:cNvSpPr>
            <a:spLocks noGrp="1"/>
          </p:cNvSpPr>
          <p:nvPr>
            <p:ph type="dt" sz="half" idx="10"/>
          </p:nvPr>
        </p:nvSpPr>
        <p:spPr/>
        <p:txBody>
          <a:bodyPr/>
          <a:lstStyle/>
          <a:p>
            <a:fld id="{5E9C1B3D-18BD-476D-8DA6-5828A66AF643}" type="datetimeFigureOut">
              <a:rPr lang="en-US" smtClean="0"/>
              <a:t>9/28/2023</a:t>
            </a:fld>
            <a:endParaRPr lang="en-US"/>
          </a:p>
        </p:txBody>
      </p:sp>
      <p:sp>
        <p:nvSpPr>
          <p:cNvPr id="3" name="Footer Placeholder 2">
            <a:extLst>
              <a:ext uri="{FF2B5EF4-FFF2-40B4-BE49-F238E27FC236}">
                <a16:creationId xmlns:a16="http://schemas.microsoft.com/office/drawing/2014/main" id="{28871FDC-BC6D-4275-92A0-366238A779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265F8-704B-4417-8078-D8C59EF1FBE1}"/>
              </a:ext>
            </a:extLst>
          </p:cNvPr>
          <p:cNvSpPr>
            <a:spLocks noGrp="1"/>
          </p:cNvSpPr>
          <p:nvPr>
            <p:ph type="sldNum" sz="quarter" idx="12"/>
          </p:nvPr>
        </p:nvSpPr>
        <p:spPr/>
        <p:txBody>
          <a:bodyPr/>
          <a:lstStyle/>
          <a:p>
            <a:fld id="{E58C5586-8600-4DD6-935F-8A0D624E8435}" type="slidenum">
              <a:rPr lang="en-US" smtClean="0"/>
              <a:t>‹#›</a:t>
            </a:fld>
            <a:endParaRPr lang="en-US"/>
          </a:p>
        </p:txBody>
      </p:sp>
    </p:spTree>
    <p:extLst>
      <p:ext uri="{BB962C8B-B14F-4D97-AF65-F5344CB8AC3E}">
        <p14:creationId xmlns:p14="http://schemas.microsoft.com/office/powerpoint/2010/main" val="6630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E27E-C7FB-4C62-98B6-FFAC514AC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39D0C3-DFB2-432E-9E87-DC71824B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047F1-649B-49BA-A4E8-111F57BD7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41912E-4662-4687-9744-1A0B20483CF1}"/>
              </a:ext>
            </a:extLst>
          </p:cNvPr>
          <p:cNvSpPr>
            <a:spLocks noGrp="1"/>
          </p:cNvSpPr>
          <p:nvPr>
            <p:ph type="dt" sz="half" idx="10"/>
          </p:nvPr>
        </p:nvSpPr>
        <p:spPr/>
        <p:txBody>
          <a:bodyPr/>
          <a:lstStyle/>
          <a:p>
            <a:fld id="{5E9C1B3D-18BD-476D-8DA6-5828A66AF643}" type="datetimeFigureOut">
              <a:rPr lang="en-US" smtClean="0"/>
              <a:t>9/28/2023</a:t>
            </a:fld>
            <a:endParaRPr lang="en-US"/>
          </a:p>
        </p:txBody>
      </p:sp>
      <p:sp>
        <p:nvSpPr>
          <p:cNvPr id="6" name="Footer Placeholder 5">
            <a:extLst>
              <a:ext uri="{FF2B5EF4-FFF2-40B4-BE49-F238E27FC236}">
                <a16:creationId xmlns:a16="http://schemas.microsoft.com/office/drawing/2014/main" id="{059C14A1-71AC-4F09-B65C-FE3D880A6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C6E16-78C5-4427-9B80-32865F3F9201}"/>
              </a:ext>
            </a:extLst>
          </p:cNvPr>
          <p:cNvSpPr>
            <a:spLocks noGrp="1"/>
          </p:cNvSpPr>
          <p:nvPr>
            <p:ph type="sldNum" sz="quarter" idx="12"/>
          </p:nvPr>
        </p:nvSpPr>
        <p:spPr/>
        <p:txBody>
          <a:bodyPr/>
          <a:lstStyle/>
          <a:p>
            <a:fld id="{E58C5586-8600-4DD6-935F-8A0D624E8435}" type="slidenum">
              <a:rPr lang="en-US" smtClean="0"/>
              <a:t>‹#›</a:t>
            </a:fld>
            <a:endParaRPr lang="en-US"/>
          </a:p>
        </p:txBody>
      </p:sp>
    </p:spTree>
    <p:extLst>
      <p:ext uri="{BB962C8B-B14F-4D97-AF65-F5344CB8AC3E}">
        <p14:creationId xmlns:p14="http://schemas.microsoft.com/office/powerpoint/2010/main" val="282866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A51-D0C7-48BC-BA02-8281DEC6D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AE3D1-E054-4A90-9DC9-6CB0EE19C3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A99CDB-55C7-4768-BE1E-FE0F1137D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A38348-A4C9-4053-A4DD-72898149475E}"/>
              </a:ext>
            </a:extLst>
          </p:cNvPr>
          <p:cNvSpPr>
            <a:spLocks noGrp="1"/>
          </p:cNvSpPr>
          <p:nvPr>
            <p:ph type="dt" sz="half" idx="10"/>
          </p:nvPr>
        </p:nvSpPr>
        <p:spPr/>
        <p:txBody>
          <a:bodyPr/>
          <a:lstStyle/>
          <a:p>
            <a:fld id="{5E9C1B3D-18BD-476D-8DA6-5828A66AF643}" type="datetimeFigureOut">
              <a:rPr lang="en-US" smtClean="0"/>
              <a:t>9/28/2023</a:t>
            </a:fld>
            <a:endParaRPr lang="en-US"/>
          </a:p>
        </p:txBody>
      </p:sp>
      <p:sp>
        <p:nvSpPr>
          <p:cNvPr id="6" name="Footer Placeholder 5">
            <a:extLst>
              <a:ext uri="{FF2B5EF4-FFF2-40B4-BE49-F238E27FC236}">
                <a16:creationId xmlns:a16="http://schemas.microsoft.com/office/drawing/2014/main" id="{52784AEA-EA81-47CE-8CCF-55F902808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3740C-5F0E-491E-8200-211D6E3467AF}"/>
              </a:ext>
            </a:extLst>
          </p:cNvPr>
          <p:cNvSpPr>
            <a:spLocks noGrp="1"/>
          </p:cNvSpPr>
          <p:nvPr>
            <p:ph type="sldNum" sz="quarter" idx="12"/>
          </p:nvPr>
        </p:nvSpPr>
        <p:spPr/>
        <p:txBody>
          <a:bodyPr/>
          <a:lstStyle/>
          <a:p>
            <a:fld id="{E58C5586-8600-4DD6-935F-8A0D624E8435}" type="slidenum">
              <a:rPr lang="en-US" smtClean="0"/>
              <a:t>‹#›</a:t>
            </a:fld>
            <a:endParaRPr lang="en-US"/>
          </a:p>
        </p:txBody>
      </p:sp>
    </p:spTree>
    <p:extLst>
      <p:ext uri="{BB962C8B-B14F-4D97-AF65-F5344CB8AC3E}">
        <p14:creationId xmlns:p14="http://schemas.microsoft.com/office/powerpoint/2010/main" val="177081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03521-03E5-4486-88C7-94FCB3285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1D0CF-A93F-4D8F-9CC6-2C70A457A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D9F49-388B-4DB2-AE49-75769A352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C1B3D-18BD-476D-8DA6-5828A66AF643}" type="datetimeFigureOut">
              <a:rPr lang="en-US" smtClean="0"/>
              <a:t>9/28/2023</a:t>
            </a:fld>
            <a:endParaRPr lang="en-US"/>
          </a:p>
        </p:txBody>
      </p:sp>
      <p:sp>
        <p:nvSpPr>
          <p:cNvPr id="5" name="Footer Placeholder 4">
            <a:extLst>
              <a:ext uri="{FF2B5EF4-FFF2-40B4-BE49-F238E27FC236}">
                <a16:creationId xmlns:a16="http://schemas.microsoft.com/office/drawing/2014/main" id="{27BDBF86-33CD-4FD7-8BBC-87A4E4BBAB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B8899F-5334-42F0-BF07-EEA42F28D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C5586-8600-4DD6-935F-8A0D624E8435}" type="slidenum">
              <a:rPr lang="en-US" smtClean="0"/>
              <a:t>‹#›</a:t>
            </a:fld>
            <a:endParaRPr lang="en-US"/>
          </a:p>
        </p:txBody>
      </p:sp>
    </p:spTree>
    <p:extLst>
      <p:ext uri="{BB962C8B-B14F-4D97-AF65-F5344CB8AC3E}">
        <p14:creationId xmlns:p14="http://schemas.microsoft.com/office/powerpoint/2010/main" val="229186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orldhistory.org/egypt/" TargetMode="External"/><Relationship Id="rId2" Type="http://schemas.openxmlformats.org/officeDocument/2006/relationships/hyperlink" Target="https://www.worldhistory.org/nile/"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worldhistory.org/gau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0844-B6E3-4EF9-B1CF-8C595102E326}"/>
              </a:ext>
            </a:extLst>
          </p:cNvPr>
          <p:cNvSpPr>
            <a:spLocks noGrp="1"/>
          </p:cNvSpPr>
          <p:nvPr>
            <p:ph type="ctrTitle"/>
          </p:nvPr>
        </p:nvSpPr>
        <p:spPr>
          <a:xfrm>
            <a:off x="3648974" y="1380226"/>
            <a:ext cx="7019026" cy="2048774"/>
          </a:xfrm>
        </p:spPr>
        <p:txBody>
          <a:bodyPr>
            <a:normAutofit fontScale="90000"/>
          </a:bodyPr>
          <a:lstStyle/>
          <a:p>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r>
              <a:rPr lang="en-US" sz="4400" dirty="0">
                <a:solidFill>
                  <a:srgbClr val="FF0000"/>
                </a:solidFill>
              </a:rPr>
              <a:t>“</a:t>
            </a:r>
            <a:r>
              <a:rPr lang="en-US" sz="4400" dirty="0">
                <a:solidFill>
                  <a:srgbClr val="FF0000"/>
                </a:solidFill>
                <a:latin typeface="Algerian" panose="04020705040A02060702" pitchFamily="82" charset="0"/>
              </a:rPr>
              <a:t>Listen and Return: A Benedictine Vision for Families”</a:t>
            </a:r>
            <a:br>
              <a:rPr lang="en-US" dirty="0">
                <a:solidFill>
                  <a:srgbClr val="FF0000"/>
                </a:solidFill>
              </a:rPr>
            </a:br>
            <a:endParaRPr lang="en-US" dirty="0">
              <a:solidFill>
                <a:srgbClr val="FF0000"/>
              </a:solidFill>
            </a:endParaRPr>
          </a:p>
        </p:txBody>
      </p:sp>
      <p:sp>
        <p:nvSpPr>
          <p:cNvPr id="3" name="Subtitle 2">
            <a:extLst>
              <a:ext uri="{FF2B5EF4-FFF2-40B4-BE49-F238E27FC236}">
                <a16:creationId xmlns:a16="http://schemas.microsoft.com/office/drawing/2014/main" id="{98FAF74F-D438-4E05-A656-261A038A5AF2}"/>
              </a:ext>
            </a:extLst>
          </p:cNvPr>
          <p:cNvSpPr>
            <a:spLocks noGrp="1"/>
          </p:cNvSpPr>
          <p:nvPr>
            <p:ph type="subTitle" idx="1"/>
          </p:nvPr>
        </p:nvSpPr>
        <p:spPr>
          <a:xfrm>
            <a:off x="4019908" y="3602038"/>
            <a:ext cx="6648091" cy="2583102"/>
          </a:xfrm>
        </p:spPr>
        <p:txBody>
          <a:bodyPr>
            <a:normAutofit/>
          </a:bodyPr>
          <a:lstStyle/>
          <a:p>
            <a:r>
              <a:rPr lang="en-US" sz="4000" dirty="0">
                <a:solidFill>
                  <a:schemeClr val="accent2"/>
                </a:solidFill>
              </a:rPr>
              <a:t>Is 6</a:t>
            </a:r>
            <a:r>
              <a:rPr lang="en-US" sz="4000" baseline="30000" dirty="0">
                <a:solidFill>
                  <a:schemeClr val="accent2"/>
                </a:solidFill>
              </a:rPr>
              <a:t>th</a:t>
            </a:r>
            <a:r>
              <a:rPr lang="en-US" sz="4000" dirty="0">
                <a:solidFill>
                  <a:schemeClr val="accent2"/>
                </a:solidFill>
              </a:rPr>
              <a:t> Century </a:t>
            </a:r>
          </a:p>
          <a:p>
            <a:r>
              <a:rPr lang="en-US" sz="4000" dirty="0">
                <a:solidFill>
                  <a:schemeClr val="accent2"/>
                </a:solidFill>
              </a:rPr>
              <a:t>St. Benedict Relevant in the 21</a:t>
            </a:r>
            <a:r>
              <a:rPr lang="en-US" sz="4000" baseline="30000" dirty="0">
                <a:solidFill>
                  <a:schemeClr val="accent2"/>
                </a:solidFill>
              </a:rPr>
              <a:t>st</a:t>
            </a:r>
            <a:r>
              <a:rPr lang="en-US" sz="4000" dirty="0">
                <a:solidFill>
                  <a:schemeClr val="accent2"/>
                </a:solidFill>
              </a:rPr>
              <a:t> Century?</a:t>
            </a:r>
          </a:p>
        </p:txBody>
      </p:sp>
      <p:pic>
        <p:nvPicPr>
          <p:cNvPr id="5" name="Picture 4">
            <a:extLst>
              <a:ext uri="{FF2B5EF4-FFF2-40B4-BE49-F238E27FC236}">
                <a16:creationId xmlns:a16="http://schemas.microsoft.com/office/drawing/2014/main" id="{9DA0DF6B-0EE0-4827-87CC-B4131BDDB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44" y="319177"/>
            <a:ext cx="3791164" cy="6055744"/>
          </a:xfrm>
          <a:prstGeom prst="rect">
            <a:avLst/>
          </a:prstGeom>
        </p:spPr>
      </p:pic>
    </p:spTree>
    <p:extLst>
      <p:ext uri="{BB962C8B-B14F-4D97-AF65-F5344CB8AC3E}">
        <p14:creationId xmlns:p14="http://schemas.microsoft.com/office/powerpoint/2010/main" val="189622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6E0D-5F10-46E4-B618-A0BD3D7C9211}"/>
              </a:ext>
            </a:extLst>
          </p:cNvPr>
          <p:cNvSpPr>
            <a:spLocks noGrp="1"/>
          </p:cNvSpPr>
          <p:nvPr>
            <p:ph type="title"/>
          </p:nvPr>
        </p:nvSpPr>
        <p:spPr/>
        <p:txBody>
          <a:bodyPr/>
          <a:lstStyle/>
          <a:p>
            <a:r>
              <a:rPr lang="en-US" dirty="0">
                <a:solidFill>
                  <a:srgbClr val="FF0000"/>
                </a:solidFill>
              </a:rPr>
              <a:t>The Rule of St. Benedict</a:t>
            </a:r>
            <a:r>
              <a:rPr lang="en-US" dirty="0"/>
              <a:t>:</a:t>
            </a:r>
          </a:p>
        </p:txBody>
      </p:sp>
      <p:sp>
        <p:nvSpPr>
          <p:cNvPr id="3" name="Content Placeholder 2">
            <a:extLst>
              <a:ext uri="{FF2B5EF4-FFF2-40B4-BE49-F238E27FC236}">
                <a16:creationId xmlns:a16="http://schemas.microsoft.com/office/drawing/2014/main" id="{3721EC4D-5104-4DA7-BEB9-A00B1BBACBB0}"/>
              </a:ext>
            </a:extLst>
          </p:cNvPr>
          <p:cNvSpPr>
            <a:spLocks noGrp="1"/>
          </p:cNvSpPr>
          <p:nvPr>
            <p:ph idx="1"/>
          </p:nvPr>
        </p:nvSpPr>
        <p:spPr/>
        <p:txBody>
          <a:bodyPr/>
          <a:lstStyle/>
          <a:p>
            <a:r>
              <a:rPr lang="en-US" dirty="0"/>
              <a:t>The Rule is the meeting place of the Eastern and Christian traditions.</a:t>
            </a:r>
          </a:p>
          <a:p>
            <a:r>
              <a:rPr lang="en-US" b="1" dirty="0"/>
              <a:t>Prologue + 73 chapters </a:t>
            </a:r>
            <a:r>
              <a:rPr lang="en-US" dirty="0"/>
              <a:t>(The Catholic Bible is composed of 73 books: an Old Testament of 46 books (including 7 deuterocanonical books and additional deuterocanonical content in 2 books) and a New Testament of 27 books.) </a:t>
            </a:r>
          </a:p>
          <a:p>
            <a:r>
              <a:rPr lang="en-US" dirty="0"/>
              <a:t>These include the books of Tobit, Judith, 1 Maccabees, 2 Maccabees, Wisdom, Ecclesiasticus (Sirach), and Baruch, along with some "additions" to the books of Daniel and Esther.</a:t>
            </a:r>
          </a:p>
          <a:p>
            <a:endParaRPr lang="en-US" dirty="0"/>
          </a:p>
        </p:txBody>
      </p:sp>
    </p:spTree>
    <p:extLst>
      <p:ext uri="{BB962C8B-B14F-4D97-AF65-F5344CB8AC3E}">
        <p14:creationId xmlns:p14="http://schemas.microsoft.com/office/powerpoint/2010/main" val="122682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CA38-8F51-45F8-9E98-90A0DCCF97EB}"/>
              </a:ext>
            </a:extLst>
          </p:cNvPr>
          <p:cNvSpPr>
            <a:spLocks noGrp="1"/>
          </p:cNvSpPr>
          <p:nvPr>
            <p:ph type="title"/>
          </p:nvPr>
        </p:nvSpPr>
        <p:spPr/>
        <p:txBody>
          <a:bodyPr/>
          <a:lstStyle/>
          <a:p>
            <a:r>
              <a:rPr lang="en-US" b="1" dirty="0">
                <a:solidFill>
                  <a:srgbClr val="FF0000"/>
                </a:solidFill>
              </a:rPr>
              <a:t>1. Work</a:t>
            </a:r>
            <a:br>
              <a:rPr lang="en-US" b="1" dirty="0"/>
            </a:br>
            <a:endParaRPr lang="en-US" b="1" dirty="0"/>
          </a:p>
        </p:txBody>
      </p:sp>
      <p:sp>
        <p:nvSpPr>
          <p:cNvPr id="3" name="Content Placeholder 2">
            <a:extLst>
              <a:ext uri="{FF2B5EF4-FFF2-40B4-BE49-F238E27FC236}">
                <a16:creationId xmlns:a16="http://schemas.microsoft.com/office/drawing/2014/main" id="{C7305047-9754-446D-9AE2-01EB5B31C1DD}"/>
              </a:ext>
            </a:extLst>
          </p:cNvPr>
          <p:cNvSpPr>
            <a:spLocks noGrp="1"/>
          </p:cNvSpPr>
          <p:nvPr>
            <p:ph idx="1"/>
          </p:nvPr>
        </p:nvSpPr>
        <p:spPr/>
        <p:txBody>
          <a:bodyPr/>
          <a:lstStyle/>
          <a:p>
            <a:pPr fontAlgn="base"/>
            <a:r>
              <a:rPr lang="en-US" dirty="0">
                <a:solidFill>
                  <a:srgbClr val="00B050"/>
                </a:solidFill>
              </a:rPr>
              <a:t>1.1 </a:t>
            </a:r>
            <a:r>
              <a:rPr lang="en-US" b="1" dirty="0">
                <a:solidFill>
                  <a:srgbClr val="00B050"/>
                </a:solidFill>
              </a:rPr>
              <a:t>Domestic work</a:t>
            </a:r>
            <a:endParaRPr lang="en-US" dirty="0">
              <a:solidFill>
                <a:srgbClr val="00B050"/>
              </a:solidFill>
            </a:endParaRPr>
          </a:p>
          <a:p>
            <a:pPr fontAlgn="base"/>
            <a:r>
              <a:rPr lang="en-US" i="1" dirty="0"/>
              <a:t>The brothers should serve one another. Consequently, no one will be excused from kitchen service unless he is sick or engaged in some important business of the monastery, for such service increases reward and fosters love.</a:t>
            </a:r>
            <a:endParaRPr lang="en-US" dirty="0"/>
          </a:p>
          <a:p>
            <a:pPr fontAlgn="base"/>
            <a:r>
              <a:rPr lang="en-US" i="1" dirty="0">
                <a:solidFill>
                  <a:srgbClr val="FFC000"/>
                </a:solidFill>
              </a:rPr>
              <a:t>The Rule of St Benedict, Chapter 35</a:t>
            </a:r>
            <a:endParaRPr lang="en-US" dirty="0">
              <a:solidFill>
                <a:srgbClr val="FFC000"/>
              </a:solidFill>
            </a:endParaRPr>
          </a:p>
        </p:txBody>
      </p:sp>
    </p:spTree>
    <p:extLst>
      <p:ext uri="{BB962C8B-B14F-4D97-AF65-F5344CB8AC3E}">
        <p14:creationId xmlns:p14="http://schemas.microsoft.com/office/powerpoint/2010/main" val="90083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4ED5-3D2E-474A-B1D1-978759C6BCB9}"/>
              </a:ext>
            </a:extLst>
          </p:cNvPr>
          <p:cNvSpPr>
            <a:spLocks noGrp="1"/>
          </p:cNvSpPr>
          <p:nvPr>
            <p:ph type="title"/>
          </p:nvPr>
        </p:nvSpPr>
        <p:spPr/>
        <p:txBody>
          <a:bodyPr/>
          <a:lstStyle/>
          <a:p>
            <a:r>
              <a:rPr lang="en-US" b="1" dirty="0">
                <a:solidFill>
                  <a:srgbClr val="00B050"/>
                </a:solidFill>
              </a:rPr>
              <a:t>1.2. Professional work</a:t>
            </a:r>
            <a:br>
              <a:rPr lang="en-US" dirty="0"/>
            </a:br>
            <a:endParaRPr lang="en-US" dirty="0"/>
          </a:p>
        </p:txBody>
      </p:sp>
      <p:sp>
        <p:nvSpPr>
          <p:cNvPr id="3" name="Content Placeholder 2">
            <a:extLst>
              <a:ext uri="{FF2B5EF4-FFF2-40B4-BE49-F238E27FC236}">
                <a16:creationId xmlns:a16="http://schemas.microsoft.com/office/drawing/2014/main" id="{805FDA16-BD16-4782-8EC3-AD63CC8D32F2}"/>
              </a:ext>
            </a:extLst>
          </p:cNvPr>
          <p:cNvSpPr>
            <a:spLocks noGrp="1"/>
          </p:cNvSpPr>
          <p:nvPr>
            <p:ph idx="1"/>
          </p:nvPr>
        </p:nvSpPr>
        <p:spPr/>
        <p:txBody>
          <a:bodyPr/>
          <a:lstStyle/>
          <a:p>
            <a:pPr fontAlgn="base"/>
            <a:r>
              <a:rPr lang="en-US" b="1" i="1" dirty="0"/>
              <a:t>If there are artisans in the monastery, they are to practice their craft with all humility, but only with the abbot’s permission</a:t>
            </a:r>
            <a:r>
              <a:rPr lang="en-US" i="1" dirty="0"/>
              <a:t>. If one of them becomes puffed up by his skillfulness in his craft, and feels that he is conferring something on the monastery, he is to be removed from practicing his craft and not allowed to resume it unless, after manifesting his humility, he is so ordered by the abbot.</a:t>
            </a:r>
            <a:endParaRPr lang="en-US" dirty="0"/>
          </a:p>
          <a:p>
            <a:pPr fontAlgn="base"/>
            <a:r>
              <a:rPr lang="en-US" i="1" dirty="0"/>
              <a:t>Rule of St Benedict, </a:t>
            </a:r>
            <a:r>
              <a:rPr lang="en-US" b="1" i="1" dirty="0"/>
              <a:t>Chapter 57</a:t>
            </a:r>
            <a:endParaRPr lang="en-US" dirty="0"/>
          </a:p>
          <a:p>
            <a:endParaRPr lang="en-US" dirty="0"/>
          </a:p>
        </p:txBody>
      </p:sp>
    </p:spTree>
    <p:extLst>
      <p:ext uri="{BB962C8B-B14F-4D97-AF65-F5344CB8AC3E}">
        <p14:creationId xmlns:p14="http://schemas.microsoft.com/office/powerpoint/2010/main" val="156092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7D6A-99CC-470C-8828-4462133E85C2}"/>
              </a:ext>
            </a:extLst>
          </p:cNvPr>
          <p:cNvSpPr>
            <a:spLocks noGrp="1"/>
          </p:cNvSpPr>
          <p:nvPr>
            <p:ph type="title"/>
          </p:nvPr>
        </p:nvSpPr>
        <p:spPr/>
        <p:txBody>
          <a:bodyPr/>
          <a:lstStyle/>
          <a:p>
            <a:r>
              <a:rPr lang="en-US" b="1" dirty="0">
                <a:solidFill>
                  <a:srgbClr val="FF0000"/>
                </a:solidFill>
              </a:rPr>
              <a:t>2. Rest</a:t>
            </a:r>
            <a:br>
              <a:rPr lang="en-US" dirty="0"/>
            </a:br>
            <a:endParaRPr lang="en-US" dirty="0"/>
          </a:p>
        </p:txBody>
      </p:sp>
      <p:sp>
        <p:nvSpPr>
          <p:cNvPr id="3" name="Content Placeholder 2">
            <a:extLst>
              <a:ext uri="{FF2B5EF4-FFF2-40B4-BE49-F238E27FC236}">
                <a16:creationId xmlns:a16="http://schemas.microsoft.com/office/drawing/2014/main" id="{2848117B-994E-46DC-81E9-558289D52299}"/>
              </a:ext>
            </a:extLst>
          </p:cNvPr>
          <p:cNvSpPr>
            <a:spLocks noGrp="1"/>
          </p:cNvSpPr>
          <p:nvPr>
            <p:ph idx="1"/>
          </p:nvPr>
        </p:nvSpPr>
        <p:spPr/>
        <p:txBody>
          <a:bodyPr/>
          <a:lstStyle/>
          <a:p>
            <a:pPr fontAlgn="base"/>
            <a:r>
              <a:rPr lang="en-US" i="1" dirty="0"/>
              <a:t>All the monks will sit together immediately after rising from supper. Someone should read from the Conferences or the Lives of the Fathers or at any rate something else that will beneﬁt the hearers, but not the </a:t>
            </a:r>
            <a:r>
              <a:rPr lang="en-US" i="1" dirty="0" err="1"/>
              <a:t>Heptateuch</a:t>
            </a:r>
            <a:r>
              <a:rPr lang="en-US" i="1" dirty="0"/>
              <a:t> or the Book of Kings, because it will not be good for those of weak understanding to hear these writings at that hour… On arising [in the morning] for the Work of God, they will quietly encourage each other, for the sleepy like to make excuses.</a:t>
            </a:r>
            <a:endParaRPr lang="en-US" dirty="0"/>
          </a:p>
          <a:p>
            <a:pPr fontAlgn="base"/>
            <a:r>
              <a:rPr lang="en-US" i="1" dirty="0"/>
              <a:t>Rule of St Benedict, </a:t>
            </a:r>
            <a:r>
              <a:rPr lang="en-US" b="1" i="1" dirty="0"/>
              <a:t>Chapters 42 and 22</a:t>
            </a:r>
            <a:endParaRPr lang="en-US" dirty="0"/>
          </a:p>
          <a:p>
            <a:endParaRPr lang="en-US" dirty="0"/>
          </a:p>
        </p:txBody>
      </p:sp>
    </p:spTree>
    <p:extLst>
      <p:ext uri="{BB962C8B-B14F-4D97-AF65-F5344CB8AC3E}">
        <p14:creationId xmlns:p14="http://schemas.microsoft.com/office/powerpoint/2010/main" val="63343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DF27-80BD-4A9B-816E-43DFC0857A1E}"/>
              </a:ext>
            </a:extLst>
          </p:cNvPr>
          <p:cNvSpPr>
            <a:spLocks noGrp="1"/>
          </p:cNvSpPr>
          <p:nvPr>
            <p:ph type="title"/>
          </p:nvPr>
        </p:nvSpPr>
        <p:spPr/>
        <p:txBody>
          <a:bodyPr/>
          <a:lstStyle/>
          <a:p>
            <a:r>
              <a:rPr lang="en-US" b="1" dirty="0">
                <a:solidFill>
                  <a:srgbClr val="FF0000"/>
                </a:solidFill>
              </a:rPr>
              <a:t>3. Meals</a:t>
            </a:r>
            <a:br>
              <a:rPr lang="en-US" dirty="0"/>
            </a:br>
            <a:endParaRPr lang="en-US" dirty="0"/>
          </a:p>
        </p:txBody>
      </p:sp>
      <p:sp>
        <p:nvSpPr>
          <p:cNvPr id="3" name="Content Placeholder 2">
            <a:extLst>
              <a:ext uri="{FF2B5EF4-FFF2-40B4-BE49-F238E27FC236}">
                <a16:creationId xmlns:a16="http://schemas.microsoft.com/office/drawing/2014/main" id="{4839D81B-7D67-45E6-9299-1019E3BFB71E}"/>
              </a:ext>
            </a:extLst>
          </p:cNvPr>
          <p:cNvSpPr>
            <a:spLocks noGrp="1"/>
          </p:cNvSpPr>
          <p:nvPr>
            <p:ph idx="1"/>
          </p:nvPr>
        </p:nvSpPr>
        <p:spPr/>
        <p:txBody>
          <a:bodyPr/>
          <a:lstStyle/>
          <a:p>
            <a:pPr fontAlgn="base"/>
            <a:r>
              <a:rPr lang="en-US" i="1" dirty="0"/>
              <a:t>If anyone does not come to table before the verse so that all may say the verse and pray and sit down at table together, and if this failure happens through the individual’s own negligence or fault, he should be reproved up to the second time. … For nothing is so inconsistent with the life of any Christian as overindulgence. Our Lord says: Take care that your hearts are not weighed down with overindulgence. … Reading will always accompany the meals of the brothers.</a:t>
            </a:r>
            <a:endParaRPr lang="en-US" dirty="0"/>
          </a:p>
          <a:p>
            <a:pPr fontAlgn="base"/>
            <a:r>
              <a:rPr lang="en-US" i="1" dirty="0"/>
              <a:t>Rule of St Benedict, </a:t>
            </a:r>
            <a:r>
              <a:rPr lang="en-US" b="1" i="1" dirty="0"/>
              <a:t>Chapters 43, 39 and 38</a:t>
            </a:r>
            <a:endParaRPr lang="en-US" dirty="0"/>
          </a:p>
          <a:p>
            <a:endParaRPr lang="en-US" dirty="0"/>
          </a:p>
        </p:txBody>
      </p:sp>
    </p:spTree>
    <p:extLst>
      <p:ext uri="{BB962C8B-B14F-4D97-AF65-F5344CB8AC3E}">
        <p14:creationId xmlns:p14="http://schemas.microsoft.com/office/powerpoint/2010/main" val="139782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DC60-A840-44AC-B2FC-8A6B30CF618F}"/>
              </a:ext>
            </a:extLst>
          </p:cNvPr>
          <p:cNvSpPr>
            <a:spLocks noGrp="1"/>
          </p:cNvSpPr>
          <p:nvPr>
            <p:ph type="title"/>
          </p:nvPr>
        </p:nvSpPr>
        <p:spPr/>
        <p:txBody>
          <a:bodyPr/>
          <a:lstStyle/>
          <a:p>
            <a:r>
              <a:rPr lang="en-US" b="1" dirty="0">
                <a:solidFill>
                  <a:srgbClr val="FF0000"/>
                </a:solidFill>
              </a:rPr>
              <a:t>4. Clothes</a:t>
            </a:r>
            <a:endParaRPr lang="en-US" dirty="0">
              <a:solidFill>
                <a:srgbClr val="FF0000"/>
              </a:solidFill>
            </a:endParaRPr>
          </a:p>
        </p:txBody>
      </p:sp>
      <p:sp>
        <p:nvSpPr>
          <p:cNvPr id="3" name="Content Placeholder 2">
            <a:extLst>
              <a:ext uri="{FF2B5EF4-FFF2-40B4-BE49-F238E27FC236}">
                <a16:creationId xmlns:a16="http://schemas.microsoft.com/office/drawing/2014/main" id="{1A24B573-7859-45E5-9236-950C382FC91A}"/>
              </a:ext>
            </a:extLst>
          </p:cNvPr>
          <p:cNvSpPr>
            <a:spLocks noGrp="1"/>
          </p:cNvSpPr>
          <p:nvPr>
            <p:ph idx="1"/>
          </p:nvPr>
        </p:nvSpPr>
        <p:spPr/>
        <p:txBody>
          <a:bodyPr/>
          <a:lstStyle/>
          <a:p>
            <a:pPr fontAlgn="base"/>
            <a:r>
              <a:rPr lang="en-US" i="1" dirty="0"/>
              <a:t>We believe that for each monk a cowl and tunic will sufﬁce… also a scapular… Brothers going on a journey… their cowls and tunics, too, ought to be somewhat better than those they ordinarily wear.</a:t>
            </a:r>
            <a:endParaRPr lang="en-US" dirty="0"/>
          </a:p>
          <a:p>
            <a:pPr fontAlgn="base"/>
            <a:r>
              <a:rPr lang="en-US" b="1" i="1" dirty="0"/>
              <a:t>Rule of St Benedict, Chapter 55</a:t>
            </a:r>
            <a:endParaRPr lang="en-US" dirty="0"/>
          </a:p>
          <a:p>
            <a:endParaRPr lang="en-US" dirty="0"/>
          </a:p>
        </p:txBody>
      </p:sp>
    </p:spTree>
    <p:extLst>
      <p:ext uri="{BB962C8B-B14F-4D97-AF65-F5344CB8AC3E}">
        <p14:creationId xmlns:p14="http://schemas.microsoft.com/office/powerpoint/2010/main" val="417242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934F-EBA6-4AD4-BE95-2312600BD8EF}"/>
              </a:ext>
            </a:extLst>
          </p:cNvPr>
          <p:cNvSpPr>
            <a:spLocks noGrp="1"/>
          </p:cNvSpPr>
          <p:nvPr>
            <p:ph type="title"/>
          </p:nvPr>
        </p:nvSpPr>
        <p:spPr/>
        <p:txBody>
          <a:bodyPr/>
          <a:lstStyle/>
          <a:p>
            <a:r>
              <a:rPr lang="en-US" dirty="0">
                <a:solidFill>
                  <a:srgbClr val="FF0000"/>
                </a:solidFill>
              </a:rPr>
              <a:t>5. Going out…</a:t>
            </a:r>
          </a:p>
        </p:txBody>
      </p:sp>
      <p:sp>
        <p:nvSpPr>
          <p:cNvPr id="3" name="Content Placeholder 2">
            <a:extLst>
              <a:ext uri="{FF2B5EF4-FFF2-40B4-BE49-F238E27FC236}">
                <a16:creationId xmlns:a16="http://schemas.microsoft.com/office/drawing/2014/main" id="{D89DD94B-8235-4A35-BECE-ECBBE2E6197F}"/>
              </a:ext>
            </a:extLst>
          </p:cNvPr>
          <p:cNvSpPr>
            <a:spLocks noGrp="1"/>
          </p:cNvSpPr>
          <p:nvPr>
            <p:ph idx="1"/>
          </p:nvPr>
        </p:nvSpPr>
        <p:spPr/>
        <p:txBody>
          <a:bodyPr/>
          <a:lstStyle/>
          <a:p>
            <a:r>
              <a:rPr lang="en-US" b="1" dirty="0"/>
              <a:t>Monastic life presumes a close communion with one’s own community, life and all its needs. For St Benedict there is no room in such a community for the individualism and a social and selﬁsh indifference which unfortunately are so widespread today</a:t>
            </a:r>
            <a:r>
              <a:rPr lang="en-US" dirty="0"/>
              <a:t>.</a:t>
            </a:r>
          </a:p>
          <a:p>
            <a:endParaRPr lang="en-US" dirty="0"/>
          </a:p>
        </p:txBody>
      </p:sp>
    </p:spTree>
    <p:extLst>
      <p:ext uri="{BB962C8B-B14F-4D97-AF65-F5344CB8AC3E}">
        <p14:creationId xmlns:p14="http://schemas.microsoft.com/office/powerpoint/2010/main" val="242317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2AF93-436B-49AB-9047-E46846E8DC52}"/>
              </a:ext>
            </a:extLst>
          </p:cNvPr>
          <p:cNvSpPr>
            <a:spLocks noGrp="1"/>
          </p:cNvSpPr>
          <p:nvPr>
            <p:ph type="title"/>
          </p:nvPr>
        </p:nvSpPr>
        <p:spPr/>
        <p:txBody>
          <a:bodyPr/>
          <a:lstStyle/>
          <a:p>
            <a:r>
              <a:rPr lang="en-US" b="1" dirty="0">
                <a:solidFill>
                  <a:srgbClr val="FF0000"/>
                </a:solidFill>
              </a:rPr>
              <a:t>6. The surroundings</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BF33CDD5-B41D-428C-B154-1EE6FABB1BDA}"/>
              </a:ext>
            </a:extLst>
          </p:cNvPr>
          <p:cNvSpPr>
            <a:spLocks noGrp="1"/>
          </p:cNvSpPr>
          <p:nvPr>
            <p:ph idx="1"/>
          </p:nvPr>
        </p:nvSpPr>
        <p:spPr/>
        <p:txBody>
          <a:bodyPr/>
          <a:lstStyle/>
          <a:p>
            <a:pPr fontAlgn="base"/>
            <a:r>
              <a:rPr lang="en-US" i="1" dirty="0"/>
              <a:t>The monastery should, if possible, be so constructed that within it all necessities, such as water, mill and garden are contained, and the various crafts are practiced. Then there will be no need for the monks to roam outside, because this is not at all good for their souls.</a:t>
            </a:r>
            <a:endParaRPr lang="en-US" dirty="0"/>
          </a:p>
          <a:p>
            <a:pPr fontAlgn="base"/>
            <a:r>
              <a:rPr lang="en-US" b="1" i="1" dirty="0"/>
              <a:t>Rule of St Benedict, Chapter 66</a:t>
            </a:r>
            <a:endParaRPr lang="en-US" dirty="0"/>
          </a:p>
          <a:p>
            <a:endParaRPr lang="en-US" dirty="0"/>
          </a:p>
        </p:txBody>
      </p:sp>
    </p:spTree>
    <p:extLst>
      <p:ext uri="{BB962C8B-B14F-4D97-AF65-F5344CB8AC3E}">
        <p14:creationId xmlns:p14="http://schemas.microsoft.com/office/powerpoint/2010/main" val="149824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AC0E-0450-4EB3-85D6-01BC42144527}"/>
              </a:ext>
            </a:extLst>
          </p:cNvPr>
          <p:cNvSpPr>
            <a:spLocks noGrp="1"/>
          </p:cNvSpPr>
          <p:nvPr>
            <p:ph type="title"/>
          </p:nvPr>
        </p:nvSpPr>
        <p:spPr/>
        <p:txBody>
          <a:bodyPr/>
          <a:lstStyle/>
          <a:p>
            <a:r>
              <a:rPr lang="en-US" b="1" dirty="0">
                <a:solidFill>
                  <a:srgbClr val="FF0000"/>
                </a:solidFill>
              </a:rPr>
              <a:t>7. Furnishings</a:t>
            </a:r>
            <a:br>
              <a:rPr lang="en-US" b="1" dirty="0"/>
            </a:br>
            <a:endParaRPr lang="en-US" b="1" dirty="0"/>
          </a:p>
        </p:txBody>
      </p:sp>
      <p:sp>
        <p:nvSpPr>
          <p:cNvPr id="3" name="Content Placeholder 2">
            <a:extLst>
              <a:ext uri="{FF2B5EF4-FFF2-40B4-BE49-F238E27FC236}">
                <a16:creationId xmlns:a16="http://schemas.microsoft.com/office/drawing/2014/main" id="{5C616B29-C2BE-4BF4-8871-CDCB475E6A1A}"/>
              </a:ext>
            </a:extLst>
          </p:cNvPr>
          <p:cNvSpPr>
            <a:spLocks noGrp="1"/>
          </p:cNvSpPr>
          <p:nvPr>
            <p:ph idx="1"/>
          </p:nvPr>
        </p:nvSpPr>
        <p:spPr/>
        <p:txBody>
          <a:bodyPr/>
          <a:lstStyle/>
          <a:p>
            <a:r>
              <a:rPr lang="en-US" i="1" dirty="0"/>
              <a:t>Whoever fails to keep the things belonging to the monastery clean or treats them carelessly should be reproved. If he does not amend, let him be subjected to the discipline of the rule.</a:t>
            </a:r>
            <a:br>
              <a:rPr lang="en-US" i="1" dirty="0"/>
            </a:br>
            <a:r>
              <a:rPr lang="en-US" b="1" i="1" dirty="0"/>
              <a:t>Rule of St Benedict, Chapter 32</a:t>
            </a:r>
            <a:endParaRPr lang="en-US" dirty="0"/>
          </a:p>
          <a:p>
            <a:endParaRPr lang="en-US" dirty="0"/>
          </a:p>
        </p:txBody>
      </p:sp>
    </p:spTree>
    <p:extLst>
      <p:ext uri="{BB962C8B-B14F-4D97-AF65-F5344CB8AC3E}">
        <p14:creationId xmlns:p14="http://schemas.microsoft.com/office/powerpoint/2010/main" val="276004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9A63-354A-4D0E-8E36-E04636BDAD91}"/>
              </a:ext>
            </a:extLst>
          </p:cNvPr>
          <p:cNvSpPr>
            <a:spLocks noGrp="1"/>
          </p:cNvSpPr>
          <p:nvPr>
            <p:ph type="title"/>
          </p:nvPr>
        </p:nvSpPr>
        <p:spPr/>
        <p:txBody>
          <a:bodyPr/>
          <a:lstStyle/>
          <a:p>
            <a:r>
              <a:rPr lang="en-US" b="1" dirty="0">
                <a:solidFill>
                  <a:srgbClr val="FF0000"/>
                </a:solidFill>
              </a:rPr>
              <a:t>8. Tools</a:t>
            </a:r>
          </a:p>
        </p:txBody>
      </p:sp>
      <p:sp>
        <p:nvSpPr>
          <p:cNvPr id="3" name="Content Placeholder 2">
            <a:extLst>
              <a:ext uri="{FF2B5EF4-FFF2-40B4-BE49-F238E27FC236}">
                <a16:creationId xmlns:a16="http://schemas.microsoft.com/office/drawing/2014/main" id="{219DD873-7EC3-4A8A-89CB-5C24CFE20B32}"/>
              </a:ext>
            </a:extLst>
          </p:cNvPr>
          <p:cNvSpPr>
            <a:spLocks noGrp="1"/>
          </p:cNvSpPr>
          <p:nvPr>
            <p:ph idx="1"/>
          </p:nvPr>
        </p:nvSpPr>
        <p:spPr/>
        <p:txBody>
          <a:bodyPr/>
          <a:lstStyle/>
          <a:p>
            <a:pPr fontAlgn="base"/>
            <a:r>
              <a:rPr lang="en-US" i="1" dirty="0"/>
              <a:t>In order that this vice of private ownership may be completely uprooted, the abbot is to provide all things necessary: that is, cowl, tunic, sandals, shoes, belt, knife, stylus, needle, handkerchief and writing tablets. In this way every excuse of lacking some necessity will be taken away. … Anything more must be taken away as superﬂuous.</a:t>
            </a:r>
            <a:endParaRPr lang="en-US" dirty="0"/>
          </a:p>
          <a:p>
            <a:pPr fontAlgn="base"/>
            <a:r>
              <a:rPr lang="en-US" b="1" i="1" dirty="0"/>
              <a:t>Rule of St Benedict, Chapter 55</a:t>
            </a:r>
            <a:endParaRPr lang="en-US" dirty="0"/>
          </a:p>
          <a:p>
            <a:endParaRPr lang="en-US" dirty="0"/>
          </a:p>
        </p:txBody>
      </p:sp>
    </p:spTree>
    <p:extLst>
      <p:ext uri="{BB962C8B-B14F-4D97-AF65-F5344CB8AC3E}">
        <p14:creationId xmlns:p14="http://schemas.microsoft.com/office/powerpoint/2010/main" val="62910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DB24-2223-4C46-8670-2BA979A6E352}"/>
              </a:ext>
            </a:extLst>
          </p:cNvPr>
          <p:cNvSpPr>
            <a:spLocks noGrp="1"/>
          </p:cNvSpPr>
          <p:nvPr>
            <p:ph type="title"/>
          </p:nvPr>
        </p:nvSpPr>
        <p:spPr/>
        <p:txBody>
          <a:bodyPr/>
          <a:lstStyle/>
          <a:p>
            <a:r>
              <a:rPr lang="en-US" dirty="0">
                <a:solidFill>
                  <a:srgbClr val="FF0000"/>
                </a:solidFill>
              </a:rPr>
              <a:t>Monasticism</a:t>
            </a:r>
            <a:r>
              <a:rPr lang="en-US" dirty="0"/>
              <a:t>:</a:t>
            </a:r>
          </a:p>
        </p:txBody>
      </p:sp>
      <p:sp>
        <p:nvSpPr>
          <p:cNvPr id="3" name="Content Placeholder 2">
            <a:extLst>
              <a:ext uri="{FF2B5EF4-FFF2-40B4-BE49-F238E27FC236}">
                <a16:creationId xmlns:a16="http://schemas.microsoft.com/office/drawing/2014/main" id="{294516F8-D16F-44C0-A6AD-53CF21B1C142}"/>
              </a:ext>
            </a:extLst>
          </p:cNvPr>
          <p:cNvSpPr>
            <a:spLocks noGrp="1"/>
          </p:cNvSpPr>
          <p:nvPr>
            <p:ph idx="1"/>
          </p:nvPr>
        </p:nvSpPr>
        <p:spPr/>
        <p:txBody>
          <a:bodyPr>
            <a:normAutofit fontScale="92500"/>
          </a:bodyPr>
          <a:lstStyle/>
          <a:p>
            <a:r>
              <a:rPr lang="en-US" dirty="0"/>
              <a:t>Monasticism is the practice of living in a state of separation from the world for the purpose of attaining spiritual perfection. </a:t>
            </a:r>
          </a:p>
          <a:p>
            <a:r>
              <a:rPr lang="en-US" dirty="0">
                <a:solidFill>
                  <a:srgbClr val="00B050"/>
                </a:solidFill>
              </a:rPr>
              <a:t>Who is a monk? </a:t>
            </a:r>
            <a:r>
              <a:rPr lang="en-US" dirty="0"/>
              <a:t>The word </a:t>
            </a:r>
            <a:r>
              <a:rPr lang="en-US" i="1" dirty="0"/>
              <a:t>monk </a:t>
            </a:r>
            <a:r>
              <a:rPr lang="en-US" dirty="0"/>
              <a:t>indicates the idea of separation; it is based on the Greek word </a:t>
            </a:r>
            <a:r>
              <a:rPr lang="en-US" b="1" i="1" dirty="0" err="1"/>
              <a:t>monos</a:t>
            </a:r>
            <a:r>
              <a:rPr lang="en-US" i="1" dirty="0"/>
              <a:t> </a:t>
            </a:r>
            <a:r>
              <a:rPr lang="en-US" dirty="0"/>
              <a:t>which means alone and one who lives alone. </a:t>
            </a:r>
          </a:p>
          <a:p>
            <a:r>
              <a:rPr lang="en-US" dirty="0"/>
              <a:t>The end of martyrdom and the end of the era of persecution created a need for new Christian heroes. </a:t>
            </a:r>
          </a:p>
          <a:p>
            <a:r>
              <a:rPr lang="en-US" dirty="0"/>
              <a:t>Instead of the physical death, Christians can die from the world through a solitary life. </a:t>
            </a:r>
          </a:p>
          <a:p>
            <a:r>
              <a:rPr lang="en-US" dirty="0"/>
              <a:t>These men and women were sought after for religious counsel, and spiritual healing. Most were later recognized as saints. </a:t>
            </a:r>
          </a:p>
          <a:p>
            <a:endParaRPr lang="en-US" dirty="0"/>
          </a:p>
          <a:p>
            <a:endParaRPr lang="en-US" dirty="0"/>
          </a:p>
        </p:txBody>
      </p:sp>
    </p:spTree>
    <p:extLst>
      <p:ext uri="{BB962C8B-B14F-4D97-AF65-F5344CB8AC3E}">
        <p14:creationId xmlns:p14="http://schemas.microsoft.com/office/powerpoint/2010/main" val="143292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8379-7AD3-4144-AE69-CA38DFCF2909}"/>
              </a:ext>
            </a:extLst>
          </p:cNvPr>
          <p:cNvSpPr>
            <a:spLocks noGrp="1"/>
          </p:cNvSpPr>
          <p:nvPr>
            <p:ph type="title"/>
          </p:nvPr>
        </p:nvSpPr>
        <p:spPr/>
        <p:txBody>
          <a:bodyPr/>
          <a:lstStyle/>
          <a:p>
            <a:r>
              <a:rPr lang="en-US" b="1" dirty="0">
                <a:solidFill>
                  <a:srgbClr val="FF0000"/>
                </a:solidFill>
              </a:rPr>
              <a:t>9. The arrangement of the house</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4ED26F8B-6741-4D86-90EE-706E1ABC79F1}"/>
              </a:ext>
            </a:extLst>
          </p:cNvPr>
          <p:cNvSpPr>
            <a:spLocks noGrp="1"/>
          </p:cNvSpPr>
          <p:nvPr>
            <p:ph idx="1"/>
          </p:nvPr>
        </p:nvSpPr>
        <p:spPr/>
        <p:txBody>
          <a:bodyPr/>
          <a:lstStyle/>
          <a:p>
            <a:pPr fontAlgn="base"/>
            <a:r>
              <a:rPr lang="en-US" i="1" dirty="0"/>
              <a:t>The house of God should be in the care of wise men who will manage it wisely… so that no one may be disquieted or distressed in the house of God.</a:t>
            </a:r>
            <a:endParaRPr lang="en-US" dirty="0"/>
          </a:p>
          <a:p>
            <a:pPr fontAlgn="base"/>
            <a:r>
              <a:rPr lang="en-US" b="1" i="1" dirty="0"/>
              <a:t>Rule of St Benedict, Chapters 53 and 31</a:t>
            </a:r>
            <a:endParaRPr lang="en-US" dirty="0"/>
          </a:p>
          <a:p>
            <a:endParaRPr lang="en-US" dirty="0"/>
          </a:p>
        </p:txBody>
      </p:sp>
    </p:spTree>
    <p:extLst>
      <p:ext uri="{BB962C8B-B14F-4D97-AF65-F5344CB8AC3E}">
        <p14:creationId xmlns:p14="http://schemas.microsoft.com/office/powerpoint/2010/main" val="4279103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1DFC-A56E-42B2-9B6B-E6723B6F236E}"/>
              </a:ext>
            </a:extLst>
          </p:cNvPr>
          <p:cNvSpPr>
            <a:spLocks noGrp="1"/>
          </p:cNvSpPr>
          <p:nvPr>
            <p:ph type="title"/>
          </p:nvPr>
        </p:nvSpPr>
        <p:spPr/>
        <p:txBody>
          <a:bodyPr/>
          <a:lstStyle/>
          <a:p>
            <a:r>
              <a:rPr lang="en-US" b="1" dirty="0">
                <a:solidFill>
                  <a:srgbClr val="00B050"/>
                </a:solidFill>
              </a:rPr>
              <a:t>9.1 A place for worship</a:t>
            </a:r>
            <a:br>
              <a:rPr lang="en-US" dirty="0">
                <a:solidFill>
                  <a:srgbClr val="00B050"/>
                </a:solidFill>
              </a:rPr>
            </a:br>
            <a:endParaRPr lang="en-US" dirty="0">
              <a:solidFill>
                <a:srgbClr val="00B050"/>
              </a:solidFill>
            </a:endParaRPr>
          </a:p>
        </p:txBody>
      </p:sp>
      <p:sp>
        <p:nvSpPr>
          <p:cNvPr id="3" name="Content Placeholder 2">
            <a:extLst>
              <a:ext uri="{FF2B5EF4-FFF2-40B4-BE49-F238E27FC236}">
                <a16:creationId xmlns:a16="http://schemas.microsoft.com/office/drawing/2014/main" id="{08462AA7-EA9F-4151-843A-98D1687724D5}"/>
              </a:ext>
            </a:extLst>
          </p:cNvPr>
          <p:cNvSpPr>
            <a:spLocks noGrp="1"/>
          </p:cNvSpPr>
          <p:nvPr>
            <p:ph idx="1"/>
          </p:nvPr>
        </p:nvSpPr>
        <p:spPr/>
        <p:txBody>
          <a:bodyPr/>
          <a:lstStyle/>
          <a:p>
            <a:pPr fontAlgn="base"/>
            <a:r>
              <a:rPr lang="en-US" i="1" dirty="0"/>
              <a:t>The oratory ought to be what it is called, and nothing else is to be done or stored there.</a:t>
            </a:r>
            <a:endParaRPr lang="en-US" dirty="0"/>
          </a:p>
          <a:p>
            <a:pPr fontAlgn="base"/>
            <a:r>
              <a:rPr lang="en-US" b="1" i="1" dirty="0"/>
              <a:t>Rule of St Benedict, Chapter 52</a:t>
            </a:r>
            <a:endParaRPr lang="en-US" dirty="0"/>
          </a:p>
          <a:p>
            <a:endParaRPr lang="en-US" dirty="0"/>
          </a:p>
        </p:txBody>
      </p:sp>
      <p:pic>
        <p:nvPicPr>
          <p:cNvPr id="5" name="Picture 4">
            <a:extLst>
              <a:ext uri="{FF2B5EF4-FFF2-40B4-BE49-F238E27FC236}">
                <a16:creationId xmlns:a16="http://schemas.microsoft.com/office/drawing/2014/main" id="{2572CA2C-649C-46A8-8CA2-9EA4E063B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84" y="2809244"/>
            <a:ext cx="5730815" cy="3820543"/>
          </a:xfrm>
          <a:prstGeom prst="rect">
            <a:avLst/>
          </a:prstGeom>
        </p:spPr>
      </p:pic>
    </p:spTree>
    <p:extLst>
      <p:ext uri="{BB962C8B-B14F-4D97-AF65-F5344CB8AC3E}">
        <p14:creationId xmlns:p14="http://schemas.microsoft.com/office/powerpoint/2010/main" val="969853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BF26-D924-4715-86CC-799275246F83}"/>
              </a:ext>
            </a:extLst>
          </p:cNvPr>
          <p:cNvSpPr>
            <a:spLocks noGrp="1"/>
          </p:cNvSpPr>
          <p:nvPr>
            <p:ph type="title"/>
          </p:nvPr>
        </p:nvSpPr>
        <p:spPr/>
        <p:txBody>
          <a:bodyPr/>
          <a:lstStyle/>
          <a:p>
            <a:r>
              <a:rPr lang="en-US" b="1" dirty="0">
                <a:solidFill>
                  <a:srgbClr val="00B050"/>
                </a:solidFill>
              </a:rPr>
              <a:t>9.2 The library</a:t>
            </a:r>
            <a:br>
              <a:rPr lang="en-US" dirty="0">
                <a:solidFill>
                  <a:srgbClr val="00B050"/>
                </a:solidFill>
              </a:rPr>
            </a:br>
            <a:endParaRPr lang="en-US" dirty="0">
              <a:solidFill>
                <a:srgbClr val="00B050"/>
              </a:solidFill>
            </a:endParaRPr>
          </a:p>
        </p:txBody>
      </p:sp>
      <p:sp>
        <p:nvSpPr>
          <p:cNvPr id="3" name="Content Placeholder 2">
            <a:extLst>
              <a:ext uri="{FF2B5EF4-FFF2-40B4-BE49-F238E27FC236}">
                <a16:creationId xmlns:a16="http://schemas.microsoft.com/office/drawing/2014/main" id="{29CB7294-8944-4393-8EA6-066F0104AB6E}"/>
              </a:ext>
            </a:extLst>
          </p:cNvPr>
          <p:cNvSpPr>
            <a:spLocks noGrp="1"/>
          </p:cNvSpPr>
          <p:nvPr>
            <p:ph idx="1"/>
          </p:nvPr>
        </p:nvSpPr>
        <p:spPr>
          <a:xfrm>
            <a:off x="741872" y="1104181"/>
            <a:ext cx="10611928" cy="5388694"/>
          </a:xfrm>
        </p:spPr>
        <p:txBody>
          <a:bodyPr>
            <a:normAutofit/>
          </a:bodyPr>
          <a:lstStyle/>
          <a:p>
            <a:pPr fontAlgn="base"/>
            <a:r>
              <a:rPr lang="en-US" i="1" dirty="0"/>
              <a:t>Besides the inspired books of the Old and New Testaments, the works read at Vigils should include explanations of Scripture by reputable and orthodox catholic Fathers… What page, what passage of the inspired books of the Old and New Testaments is not the truest of guides for human life? What book of the holy catholic Fathers does not resoundingly summon us along the true way to reach the Creator? Then, besides the Conferences of the Fathers, their Institutes and their Lives, there is also the rule of our holy father Basil. For observant and obedient monks, all these are nothing less than tools for the cultivation of virtues… During this time of Lent each one is to receive a book from the library, and is to read the whole of it straight through. These books are to be distributed at the beginning of Lent.</a:t>
            </a:r>
            <a:endParaRPr lang="en-US" dirty="0"/>
          </a:p>
          <a:p>
            <a:pPr fontAlgn="base"/>
            <a:r>
              <a:rPr lang="en-US" b="1" i="1" dirty="0"/>
              <a:t>Rule of St Benedict, Chapters 9, 73 and 48</a:t>
            </a:r>
            <a:endParaRPr lang="en-US" dirty="0"/>
          </a:p>
          <a:p>
            <a:endParaRPr lang="en-US" dirty="0"/>
          </a:p>
        </p:txBody>
      </p:sp>
    </p:spTree>
    <p:extLst>
      <p:ext uri="{BB962C8B-B14F-4D97-AF65-F5344CB8AC3E}">
        <p14:creationId xmlns:p14="http://schemas.microsoft.com/office/powerpoint/2010/main" val="3899466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A397-BA05-4BBC-BD97-08D794437F4A}"/>
              </a:ext>
            </a:extLst>
          </p:cNvPr>
          <p:cNvSpPr>
            <a:spLocks noGrp="1"/>
          </p:cNvSpPr>
          <p:nvPr>
            <p:ph type="title"/>
          </p:nvPr>
        </p:nvSpPr>
        <p:spPr/>
        <p:txBody>
          <a:bodyPr/>
          <a:lstStyle/>
          <a:p>
            <a:r>
              <a:rPr lang="en-US" b="1" dirty="0">
                <a:solidFill>
                  <a:srgbClr val="00B050"/>
                </a:solidFill>
              </a:rPr>
              <a:t>9.3 The space for work in common</a:t>
            </a:r>
            <a:br>
              <a:rPr lang="en-US" dirty="0">
                <a:solidFill>
                  <a:srgbClr val="00B050"/>
                </a:solidFill>
              </a:rPr>
            </a:br>
            <a:endParaRPr lang="en-US" dirty="0">
              <a:solidFill>
                <a:srgbClr val="00B050"/>
              </a:solidFill>
            </a:endParaRPr>
          </a:p>
        </p:txBody>
      </p:sp>
      <p:sp>
        <p:nvSpPr>
          <p:cNvPr id="3" name="Content Placeholder 2">
            <a:extLst>
              <a:ext uri="{FF2B5EF4-FFF2-40B4-BE49-F238E27FC236}">
                <a16:creationId xmlns:a16="http://schemas.microsoft.com/office/drawing/2014/main" id="{63522D13-2E31-48A2-A043-34DBC9767C1E}"/>
              </a:ext>
            </a:extLst>
          </p:cNvPr>
          <p:cNvSpPr>
            <a:spLocks noGrp="1"/>
          </p:cNvSpPr>
          <p:nvPr>
            <p:ph idx="1"/>
          </p:nvPr>
        </p:nvSpPr>
        <p:spPr/>
        <p:txBody>
          <a:bodyPr/>
          <a:lstStyle/>
          <a:p>
            <a:pPr fontAlgn="base"/>
            <a:r>
              <a:rPr lang="en-US" i="1" dirty="0"/>
              <a:t>Idleness is the enemy of the soul. Therefore, the brothers should have speciﬁed periods for manual </a:t>
            </a:r>
            <a:r>
              <a:rPr lang="en-US" i="1" dirty="0" err="1"/>
              <a:t>labour</a:t>
            </a:r>
            <a:r>
              <a:rPr lang="en-US" i="1" dirty="0"/>
              <a:t> as well as for prayerful reading.</a:t>
            </a:r>
            <a:endParaRPr lang="en-US" dirty="0"/>
          </a:p>
          <a:p>
            <a:pPr fontAlgn="base"/>
            <a:r>
              <a:rPr lang="en-US" b="1" i="1" dirty="0"/>
              <a:t>Rule of St Benedict, Chapter 48</a:t>
            </a:r>
            <a:endParaRPr lang="en-US" dirty="0"/>
          </a:p>
          <a:p>
            <a:endParaRPr lang="en-US" dirty="0"/>
          </a:p>
        </p:txBody>
      </p:sp>
    </p:spTree>
    <p:extLst>
      <p:ext uri="{BB962C8B-B14F-4D97-AF65-F5344CB8AC3E}">
        <p14:creationId xmlns:p14="http://schemas.microsoft.com/office/powerpoint/2010/main" val="2208178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7590-653D-4CFF-8445-8324F6A87F54}"/>
              </a:ext>
            </a:extLst>
          </p:cNvPr>
          <p:cNvSpPr>
            <a:spLocks noGrp="1"/>
          </p:cNvSpPr>
          <p:nvPr>
            <p:ph type="title"/>
          </p:nvPr>
        </p:nvSpPr>
        <p:spPr/>
        <p:txBody>
          <a:bodyPr/>
          <a:lstStyle/>
          <a:p>
            <a:r>
              <a:rPr lang="en-US" b="1" dirty="0">
                <a:solidFill>
                  <a:srgbClr val="00B050"/>
                </a:solidFill>
              </a:rPr>
              <a:t>9.4 Artistic adornment</a:t>
            </a:r>
            <a:br>
              <a:rPr lang="en-US" dirty="0">
                <a:solidFill>
                  <a:srgbClr val="00B050"/>
                </a:solidFill>
              </a:rPr>
            </a:br>
            <a:endParaRPr lang="en-US" dirty="0">
              <a:solidFill>
                <a:srgbClr val="00B050"/>
              </a:solidFill>
            </a:endParaRPr>
          </a:p>
        </p:txBody>
      </p:sp>
      <p:sp>
        <p:nvSpPr>
          <p:cNvPr id="3" name="Content Placeholder 2">
            <a:extLst>
              <a:ext uri="{FF2B5EF4-FFF2-40B4-BE49-F238E27FC236}">
                <a16:creationId xmlns:a16="http://schemas.microsoft.com/office/drawing/2014/main" id="{7B14529B-B1B3-41B0-87B4-D6B3E44C40BB}"/>
              </a:ext>
            </a:extLst>
          </p:cNvPr>
          <p:cNvSpPr>
            <a:spLocks noGrp="1"/>
          </p:cNvSpPr>
          <p:nvPr>
            <p:ph idx="1"/>
          </p:nvPr>
        </p:nvSpPr>
        <p:spPr/>
        <p:txBody>
          <a:bodyPr/>
          <a:lstStyle/>
          <a:p>
            <a:pPr fontAlgn="base"/>
            <a:r>
              <a:rPr lang="en-US" i="1" dirty="0"/>
              <a:t>When they live by the labor of their hands, as our fathers and the apostles did, then they are really monks.</a:t>
            </a:r>
            <a:endParaRPr lang="en-US" dirty="0"/>
          </a:p>
          <a:p>
            <a:pPr fontAlgn="base"/>
            <a:r>
              <a:rPr lang="en-US" i="1" dirty="0"/>
              <a:t>Rule of St Benedict, </a:t>
            </a:r>
            <a:r>
              <a:rPr lang="en-US" b="1" i="1" dirty="0"/>
              <a:t>Chapter 48</a:t>
            </a:r>
            <a:endParaRPr lang="en-US" dirty="0"/>
          </a:p>
          <a:p>
            <a:endParaRPr lang="en-US" dirty="0"/>
          </a:p>
        </p:txBody>
      </p:sp>
    </p:spTree>
    <p:extLst>
      <p:ext uri="{BB962C8B-B14F-4D97-AF65-F5344CB8AC3E}">
        <p14:creationId xmlns:p14="http://schemas.microsoft.com/office/powerpoint/2010/main" val="199652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636F-4E0E-4EB6-A1F6-CA4171278BD4}"/>
              </a:ext>
            </a:extLst>
          </p:cNvPr>
          <p:cNvSpPr>
            <a:spLocks noGrp="1"/>
          </p:cNvSpPr>
          <p:nvPr>
            <p:ph type="title"/>
          </p:nvPr>
        </p:nvSpPr>
        <p:spPr/>
        <p:txBody>
          <a:bodyPr/>
          <a:lstStyle/>
          <a:p>
            <a:r>
              <a:rPr lang="en-US" b="1" dirty="0">
                <a:solidFill>
                  <a:srgbClr val="00B050"/>
                </a:solidFill>
              </a:rPr>
              <a:t>9.5 Devotional objects and images</a:t>
            </a:r>
            <a:endParaRPr lang="en-US" dirty="0">
              <a:solidFill>
                <a:srgbClr val="00B050"/>
              </a:solidFill>
            </a:endParaRPr>
          </a:p>
        </p:txBody>
      </p:sp>
      <p:sp>
        <p:nvSpPr>
          <p:cNvPr id="3" name="Content Placeholder 2">
            <a:extLst>
              <a:ext uri="{FF2B5EF4-FFF2-40B4-BE49-F238E27FC236}">
                <a16:creationId xmlns:a16="http://schemas.microsoft.com/office/drawing/2014/main" id="{42C078F9-95A0-4BAF-9AC8-0C45DCC88051}"/>
              </a:ext>
            </a:extLst>
          </p:cNvPr>
          <p:cNvSpPr>
            <a:spLocks noGrp="1"/>
          </p:cNvSpPr>
          <p:nvPr>
            <p:ph idx="1"/>
          </p:nvPr>
        </p:nvSpPr>
        <p:spPr>
          <a:xfrm>
            <a:off x="838200" y="2648309"/>
            <a:ext cx="10515600" cy="3528654"/>
          </a:xfrm>
        </p:spPr>
        <p:txBody>
          <a:bodyPr>
            <a:normAutofit/>
          </a:bodyPr>
          <a:lstStyle/>
          <a:p>
            <a:pPr fontAlgn="base"/>
            <a:r>
              <a:rPr lang="en-US" i="1" dirty="0"/>
              <a:t>The ﬁrst step of humility, then, is that a man keeps the fear of God always before his eyes and never forgets it.</a:t>
            </a:r>
            <a:endParaRPr lang="en-US" dirty="0"/>
          </a:p>
          <a:p>
            <a:pPr fontAlgn="base"/>
            <a:r>
              <a:rPr lang="en-US" i="1" dirty="0"/>
              <a:t>Rule of St Benedict, Chapter 7</a:t>
            </a:r>
            <a:endParaRPr lang="en-US" dirty="0"/>
          </a:p>
          <a:p>
            <a:pPr marL="0" indent="0">
              <a:buNone/>
            </a:pPr>
            <a:endParaRPr lang="en-US" dirty="0"/>
          </a:p>
        </p:txBody>
      </p:sp>
    </p:spTree>
    <p:extLst>
      <p:ext uri="{BB962C8B-B14F-4D97-AF65-F5344CB8AC3E}">
        <p14:creationId xmlns:p14="http://schemas.microsoft.com/office/powerpoint/2010/main" val="195670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9D49-53D6-4BCF-9B4C-ADE64F65AFA3}"/>
              </a:ext>
            </a:extLst>
          </p:cNvPr>
          <p:cNvSpPr>
            <a:spLocks noGrp="1"/>
          </p:cNvSpPr>
          <p:nvPr>
            <p:ph type="title"/>
          </p:nvPr>
        </p:nvSpPr>
        <p:spPr>
          <a:xfrm>
            <a:off x="838200" y="365125"/>
            <a:ext cx="10515600" cy="2507470"/>
          </a:xfrm>
        </p:spPr>
        <p:txBody>
          <a:bodyPr>
            <a:normAutofit/>
          </a:bodyPr>
          <a:lstStyle/>
          <a:p>
            <a:r>
              <a:rPr lang="en-US" b="1" dirty="0">
                <a:solidFill>
                  <a:srgbClr val="FF0000"/>
                </a:solidFill>
              </a:rPr>
              <a:t>10. Prayer</a:t>
            </a:r>
            <a:br>
              <a:rPr lang="en-US" b="1" dirty="0"/>
            </a:br>
            <a:r>
              <a:rPr lang="en-US" dirty="0">
                <a:solidFill>
                  <a:srgbClr val="00B050"/>
                </a:solidFill>
              </a:rPr>
              <a:t>10.1 Prayer in common</a:t>
            </a:r>
            <a:br>
              <a:rPr lang="en-US" dirty="0"/>
            </a:br>
            <a:br>
              <a:rPr lang="en-US" dirty="0"/>
            </a:br>
            <a:endParaRPr lang="en-US" dirty="0"/>
          </a:p>
        </p:txBody>
      </p:sp>
      <p:sp>
        <p:nvSpPr>
          <p:cNvPr id="3" name="Content Placeholder 2">
            <a:extLst>
              <a:ext uri="{FF2B5EF4-FFF2-40B4-BE49-F238E27FC236}">
                <a16:creationId xmlns:a16="http://schemas.microsoft.com/office/drawing/2014/main" id="{FEDFFD58-08AE-4BB7-99CD-25666E5BCCD9}"/>
              </a:ext>
            </a:extLst>
          </p:cNvPr>
          <p:cNvSpPr>
            <a:spLocks noGrp="1"/>
          </p:cNvSpPr>
          <p:nvPr>
            <p:ph idx="1"/>
          </p:nvPr>
        </p:nvSpPr>
        <p:spPr>
          <a:xfrm>
            <a:off x="838200" y="2872595"/>
            <a:ext cx="10515600" cy="3304367"/>
          </a:xfrm>
        </p:spPr>
        <p:txBody>
          <a:bodyPr/>
          <a:lstStyle/>
          <a:p>
            <a:pPr fontAlgn="base"/>
            <a:r>
              <a:rPr lang="en-US" i="1" dirty="0"/>
              <a:t>Therefore, we should praise our Creator for his just judgements at these times… and let us arise at night to give him praise.</a:t>
            </a:r>
            <a:endParaRPr lang="en-US" dirty="0"/>
          </a:p>
          <a:p>
            <a:pPr fontAlgn="base"/>
            <a:r>
              <a:rPr lang="en-US" i="1" dirty="0"/>
              <a:t>Rule of St Benedict, Chapter 16</a:t>
            </a:r>
            <a:endParaRPr lang="en-US" dirty="0"/>
          </a:p>
          <a:p>
            <a:endParaRPr lang="en-US" dirty="0"/>
          </a:p>
        </p:txBody>
      </p:sp>
    </p:spTree>
    <p:extLst>
      <p:ext uri="{BB962C8B-B14F-4D97-AF65-F5344CB8AC3E}">
        <p14:creationId xmlns:p14="http://schemas.microsoft.com/office/powerpoint/2010/main" val="2019152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C53B-B2E9-4700-8C61-3F2ED5F12A1C}"/>
              </a:ext>
            </a:extLst>
          </p:cNvPr>
          <p:cNvSpPr>
            <a:spLocks noGrp="1"/>
          </p:cNvSpPr>
          <p:nvPr>
            <p:ph type="title"/>
          </p:nvPr>
        </p:nvSpPr>
        <p:spPr/>
        <p:txBody>
          <a:bodyPr/>
          <a:lstStyle/>
          <a:p>
            <a:r>
              <a:rPr lang="en-US" dirty="0">
                <a:solidFill>
                  <a:srgbClr val="00B050"/>
                </a:solidFill>
              </a:rPr>
              <a:t>10.2 Private prayer</a:t>
            </a:r>
            <a:br>
              <a:rPr lang="en-US" dirty="0">
                <a:solidFill>
                  <a:srgbClr val="00B050"/>
                </a:solidFill>
              </a:rPr>
            </a:br>
            <a:endParaRPr lang="en-US" dirty="0">
              <a:solidFill>
                <a:srgbClr val="00B050"/>
              </a:solidFill>
            </a:endParaRPr>
          </a:p>
        </p:txBody>
      </p:sp>
      <p:sp>
        <p:nvSpPr>
          <p:cNvPr id="3" name="Content Placeholder 2">
            <a:extLst>
              <a:ext uri="{FF2B5EF4-FFF2-40B4-BE49-F238E27FC236}">
                <a16:creationId xmlns:a16="http://schemas.microsoft.com/office/drawing/2014/main" id="{87780075-B7F5-4F51-8D16-AB69EE215F1F}"/>
              </a:ext>
            </a:extLst>
          </p:cNvPr>
          <p:cNvSpPr>
            <a:spLocks noGrp="1"/>
          </p:cNvSpPr>
          <p:nvPr>
            <p:ph idx="1"/>
          </p:nvPr>
        </p:nvSpPr>
        <p:spPr/>
        <p:txBody>
          <a:bodyPr/>
          <a:lstStyle/>
          <a:p>
            <a:pPr fontAlgn="base"/>
            <a:r>
              <a:rPr lang="en-US" i="1" dirty="0"/>
              <a:t>Moreover, if at other times someone chooses to pray privately, he may simply go in and pray, not in a loud voice, but with tears and heartfelt devotion.</a:t>
            </a:r>
            <a:endParaRPr lang="en-US" dirty="0"/>
          </a:p>
          <a:p>
            <a:pPr fontAlgn="base"/>
            <a:r>
              <a:rPr lang="en-US" i="1" dirty="0"/>
              <a:t>Rule of St Benedict, Chapter 52</a:t>
            </a:r>
            <a:endParaRPr lang="en-US" dirty="0"/>
          </a:p>
          <a:p>
            <a:endParaRPr lang="en-US" dirty="0"/>
          </a:p>
        </p:txBody>
      </p:sp>
    </p:spTree>
    <p:extLst>
      <p:ext uri="{BB962C8B-B14F-4D97-AF65-F5344CB8AC3E}">
        <p14:creationId xmlns:p14="http://schemas.microsoft.com/office/powerpoint/2010/main" val="3075292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99AB9-97DE-4C7B-8524-084401CE8B06}"/>
              </a:ext>
            </a:extLst>
          </p:cNvPr>
          <p:cNvSpPr>
            <a:spLocks noGrp="1"/>
          </p:cNvSpPr>
          <p:nvPr>
            <p:ph type="title"/>
          </p:nvPr>
        </p:nvSpPr>
        <p:spPr>
          <a:xfrm>
            <a:off x="838200" y="365125"/>
            <a:ext cx="10515600" cy="1460500"/>
          </a:xfrm>
        </p:spPr>
        <p:txBody>
          <a:bodyPr>
            <a:normAutofit fontScale="90000"/>
          </a:bodyPr>
          <a:lstStyle/>
          <a:p>
            <a:pPr fontAlgn="base"/>
            <a:r>
              <a:rPr lang="en-US" b="1" dirty="0">
                <a:solidFill>
                  <a:srgbClr val="FF0000"/>
                </a:solidFill>
              </a:rPr>
              <a:t>11. Charity</a:t>
            </a:r>
            <a:br>
              <a:rPr lang="en-US" dirty="0">
                <a:solidFill>
                  <a:srgbClr val="00B050"/>
                </a:solidFill>
              </a:rPr>
            </a:br>
            <a:r>
              <a:rPr lang="en-US" dirty="0">
                <a:solidFill>
                  <a:srgbClr val="00B050"/>
                </a:solidFill>
              </a:rPr>
              <a:t>11.1 Charity within the family and mutual service</a:t>
            </a:r>
            <a:br>
              <a:rPr lang="en-US" dirty="0">
                <a:solidFill>
                  <a:srgbClr val="00B050"/>
                </a:solidFill>
              </a:rPr>
            </a:br>
            <a:endParaRPr lang="en-US" dirty="0">
              <a:solidFill>
                <a:srgbClr val="00B050"/>
              </a:solidFill>
            </a:endParaRPr>
          </a:p>
        </p:txBody>
      </p:sp>
      <p:sp>
        <p:nvSpPr>
          <p:cNvPr id="3" name="Content Placeholder 2">
            <a:extLst>
              <a:ext uri="{FF2B5EF4-FFF2-40B4-BE49-F238E27FC236}">
                <a16:creationId xmlns:a16="http://schemas.microsoft.com/office/drawing/2014/main" id="{483F783A-F073-4DAC-AFB6-75860BFACB90}"/>
              </a:ext>
            </a:extLst>
          </p:cNvPr>
          <p:cNvSpPr>
            <a:spLocks noGrp="1"/>
          </p:cNvSpPr>
          <p:nvPr>
            <p:ph idx="1"/>
          </p:nvPr>
        </p:nvSpPr>
        <p:spPr>
          <a:xfrm>
            <a:off x="838200" y="2165229"/>
            <a:ext cx="10515600" cy="4011733"/>
          </a:xfrm>
        </p:spPr>
        <p:txBody>
          <a:bodyPr/>
          <a:lstStyle/>
          <a:p>
            <a:pPr fontAlgn="base"/>
            <a:r>
              <a:rPr lang="en-US" i="1" dirty="0"/>
              <a:t>This, then, is the good zeal which monks must foster with fervent love: They should each try to be the ﬁrst to show respect to the other, supporting with the greatest patience one another’s weaknesses of body or behavior, and earnestly competing in obedience to one another. No one is to pursue what he judges better for himself, but instead, what he judges better for someone else.</a:t>
            </a:r>
            <a:endParaRPr lang="en-US" dirty="0"/>
          </a:p>
          <a:p>
            <a:pPr fontAlgn="base"/>
            <a:r>
              <a:rPr lang="en-US" i="1" dirty="0"/>
              <a:t>Rule of St Benedict, </a:t>
            </a:r>
            <a:r>
              <a:rPr lang="en-US" b="1" i="1" dirty="0"/>
              <a:t>Chapter 72</a:t>
            </a:r>
            <a:endParaRPr lang="en-US" dirty="0"/>
          </a:p>
          <a:p>
            <a:endParaRPr lang="en-US" dirty="0"/>
          </a:p>
        </p:txBody>
      </p:sp>
    </p:spTree>
    <p:extLst>
      <p:ext uri="{BB962C8B-B14F-4D97-AF65-F5344CB8AC3E}">
        <p14:creationId xmlns:p14="http://schemas.microsoft.com/office/powerpoint/2010/main" val="4249515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417E-FE81-4799-A62B-4876619538BF}"/>
              </a:ext>
            </a:extLst>
          </p:cNvPr>
          <p:cNvSpPr>
            <a:spLocks noGrp="1"/>
          </p:cNvSpPr>
          <p:nvPr>
            <p:ph type="title"/>
          </p:nvPr>
        </p:nvSpPr>
        <p:spPr/>
        <p:txBody>
          <a:bodyPr/>
          <a:lstStyle/>
          <a:p>
            <a:r>
              <a:rPr lang="en-US" b="1" dirty="0">
                <a:solidFill>
                  <a:srgbClr val="FF0000"/>
                </a:solidFill>
              </a:rPr>
              <a:t>11.2 Charity beyond the family</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EA0412DD-44C4-4A15-A4AF-5A60531443E9}"/>
              </a:ext>
            </a:extLst>
          </p:cNvPr>
          <p:cNvSpPr>
            <a:spLocks noGrp="1"/>
          </p:cNvSpPr>
          <p:nvPr>
            <p:ph idx="1"/>
          </p:nvPr>
        </p:nvSpPr>
        <p:spPr/>
        <p:txBody>
          <a:bodyPr/>
          <a:lstStyle/>
          <a:p>
            <a:pPr fontAlgn="base"/>
            <a:r>
              <a:rPr lang="en-US" i="1" dirty="0"/>
              <a:t>You must relieve the lot of the poor, clothe the naked, visit the sick, and bury the dead. Go to help the troubled and console the sorrowing… Great care and concern are to be shown in receiving poor people and pilgrims, because in them more particularly Christ is received; our very awe of the rich guarantees them special respect.</a:t>
            </a:r>
            <a:endParaRPr lang="en-US" dirty="0"/>
          </a:p>
          <a:p>
            <a:pPr fontAlgn="base"/>
            <a:r>
              <a:rPr lang="en-US" i="1" dirty="0"/>
              <a:t>Rule of St Benedict, Chapters 4 and 53</a:t>
            </a:r>
            <a:endParaRPr lang="en-US" dirty="0"/>
          </a:p>
          <a:p>
            <a:endParaRPr lang="en-US" dirty="0"/>
          </a:p>
        </p:txBody>
      </p:sp>
    </p:spTree>
    <p:extLst>
      <p:ext uri="{BB962C8B-B14F-4D97-AF65-F5344CB8AC3E}">
        <p14:creationId xmlns:p14="http://schemas.microsoft.com/office/powerpoint/2010/main" val="297700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7D9F-1069-4E44-A4A3-F143CE5C5A45}"/>
              </a:ext>
            </a:extLst>
          </p:cNvPr>
          <p:cNvSpPr>
            <a:spLocks noGrp="1"/>
          </p:cNvSpPr>
          <p:nvPr>
            <p:ph type="title"/>
          </p:nvPr>
        </p:nvSpPr>
        <p:spPr/>
        <p:txBody>
          <a:bodyPr/>
          <a:lstStyle/>
          <a:p>
            <a:r>
              <a:rPr lang="en-US" dirty="0">
                <a:solidFill>
                  <a:srgbClr val="FF0000"/>
                </a:solidFill>
              </a:rPr>
              <a:t>Early Monasticism:</a:t>
            </a:r>
          </a:p>
        </p:txBody>
      </p:sp>
      <p:sp>
        <p:nvSpPr>
          <p:cNvPr id="3" name="Content Placeholder 2">
            <a:extLst>
              <a:ext uri="{FF2B5EF4-FFF2-40B4-BE49-F238E27FC236}">
                <a16:creationId xmlns:a16="http://schemas.microsoft.com/office/drawing/2014/main" id="{B738DC7B-9110-430F-A817-BA13361624AE}"/>
              </a:ext>
            </a:extLst>
          </p:cNvPr>
          <p:cNvSpPr>
            <a:spLocks noGrp="1"/>
          </p:cNvSpPr>
          <p:nvPr>
            <p:ph idx="1"/>
          </p:nvPr>
        </p:nvSpPr>
        <p:spPr>
          <a:xfrm>
            <a:off x="217098" y="1690688"/>
            <a:ext cx="9177068" cy="4232754"/>
          </a:xfrm>
        </p:spPr>
        <p:txBody>
          <a:bodyPr/>
          <a:lstStyle/>
          <a:p>
            <a:r>
              <a:rPr lang="en-US" dirty="0">
                <a:solidFill>
                  <a:srgbClr val="0070C0"/>
                </a:solidFill>
              </a:rPr>
              <a:t>Saint Anthony of the Desert </a:t>
            </a:r>
            <a:r>
              <a:rPr lang="en-US" dirty="0"/>
              <a:t>(c. 251 – 356 CE) was said to be an Egyptian holy man who initially lived as a hermit “. . . in the desert lands along the </a:t>
            </a:r>
            <a:r>
              <a:rPr lang="en-US" b="1" dirty="0">
                <a:solidFill>
                  <a:srgbClr val="0070C0"/>
                </a:solidFill>
                <a:hlinkClick r:id="rId2">
                  <a:extLst>
                    <a:ext uri="{A12FA001-AC4F-418D-AE19-62706E023703}">
                      <ahyp:hlinkClr xmlns:ahyp="http://schemas.microsoft.com/office/drawing/2018/hyperlinkcolor" val="tx"/>
                    </a:ext>
                  </a:extLst>
                </a:hlinkClick>
              </a:rPr>
              <a:t>Nile</a:t>
            </a:r>
            <a:r>
              <a:rPr lang="en-US" dirty="0"/>
              <a:t>” (Nystrom, 74), but later “He came out of his solitude to organize his disciples into a community of hermits living under a rule, though with much less common life than the later religious orders had” </a:t>
            </a:r>
          </a:p>
          <a:p>
            <a:r>
              <a:rPr lang="en-US" dirty="0"/>
              <a:t>Others soon followed such as </a:t>
            </a:r>
            <a:r>
              <a:rPr lang="en-US" b="1" dirty="0"/>
              <a:t>Saint </a:t>
            </a:r>
            <a:r>
              <a:rPr lang="en-US" b="1" dirty="0" err="1"/>
              <a:t>Pachomius</a:t>
            </a:r>
            <a:r>
              <a:rPr lang="en-US" b="1" dirty="0"/>
              <a:t> (ca. 290 – 346 CE</a:t>
            </a:r>
            <a:r>
              <a:rPr lang="en-US" dirty="0"/>
              <a:t>) who helped establish cenobitic monasticism and established a monastery at </a:t>
            </a:r>
            <a:r>
              <a:rPr lang="en-US" dirty="0" err="1"/>
              <a:t>Tabennisi</a:t>
            </a:r>
            <a:r>
              <a:rPr lang="en-US" dirty="0"/>
              <a:t>, ironically on an Island of the Nile in Upper </a:t>
            </a:r>
            <a:r>
              <a:rPr lang="en-US" b="1" dirty="0">
                <a:hlinkClick r:id="rId3"/>
              </a:rPr>
              <a:t>Egypt</a:t>
            </a:r>
            <a:r>
              <a:rPr lang="en-US" dirty="0"/>
              <a:t>. </a:t>
            </a:r>
          </a:p>
          <a:p>
            <a:endParaRPr lang="en-US" dirty="0"/>
          </a:p>
        </p:txBody>
      </p:sp>
      <p:pic>
        <p:nvPicPr>
          <p:cNvPr id="5" name="Picture 4">
            <a:extLst>
              <a:ext uri="{FF2B5EF4-FFF2-40B4-BE49-F238E27FC236}">
                <a16:creationId xmlns:a16="http://schemas.microsoft.com/office/drawing/2014/main" id="{0D13716F-78E1-444D-8505-F9F003D07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0891" y="0"/>
            <a:ext cx="2569414" cy="3322666"/>
          </a:xfrm>
          <a:prstGeom prst="rect">
            <a:avLst/>
          </a:prstGeom>
        </p:spPr>
      </p:pic>
      <p:pic>
        <p:nvPicPr>
          <p:cNvPr id="8" name="Picture 7">
            <a:extLst>
              <a:ext uri="{FF2B5EF4-FFF2-40B4-BE49-F238E27FC236}">
                <a16:creationId xmlns:a16="http://schemas.microsoft.com/office/drawing/2014/main" id="{50388C0F-C13A-408E-8CBC-12A7BC9D5A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8258" y="3322666"/>
            <a:ext cx="1854679" cy="3123670"/>
          </a:xfrm>
          <a:prstGeom prst="rect">
            <a:avLst/>
          </a:prstGeom>
        </p:spPr>
      </p:pic>
    </p:spTree>
    <p:extLst>
      <p:ext uri="{BB962C8B-B14F-4D97-AF65-F5344CB8AC3E}">
        <p14:creationId xmlns:p14="http://schemas.microsoft.com/office/powerpoint/2010/main" val="2131838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61EC-8AAA-4652-B291-A01B1A489185}"/>
              </a:ext>
            </a:extLst>
          </p:cNvPr>
          <p:cNvSpPr>
            <a:spLocks noGrp="1"/>
          </p:cNvSpPr>
          <p:nvPr>
            <p:ph type="title"/>
          </p:nvPr>
        </p:nvSpPr>
        <p:spPr>
          <a:xfrm>
            <a:off x="838200" y="365125"/>
            <a:ext cx="10515600" cy="1877743"/>
          </a:xfrm>
        </p:spPr>
        <p:txBody>
          <a:bodyPr>
            <a:normAutofit fontScale="90000"/>
          </a:bodyPr>
          <a:lstStyle/>
          <a:p>
            <a:r>
              <a:rPr lang="en-US" b="1" dirty="0">
                <a:solidFill>
                  <a:srgbClr val="FF0000"/>
                </a:solidFill>
              </a:rPr>
              <a:t>12. Fraternal dialogue. The times and means of conversation and silence</a:t>
            </a:r>
            <a:br>
              <a:rPr lang="en-US"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08BC1987-C70F-4330-9303-FE2BB2D300BC}"/>
              </a:ext>
            </a:extLst>
          </p:cNvPr>
          <p:cNvSpPr>
            <a:spLocks noGrp="1"/>
          </p:cNvSpPr>
          <p:nvPr>
            <p:ph idx="1"/>
          </p:nvPr>
        </p:nvSpPr>
        <p:spPr>
          <a:xfrm>
            <a:off x="838200" y="2553419"/>
            <a:ext cx="10515600" cy="3623544"/>
          </a:xfrm>
        </p:spPr>
        <p:txBody>
          <a:bodyPr/>
          <a:lstStyle/>
          <a:p>
            <a:pPr fontAlgn="base"/>
            <a:r>
              <a:rPr lang="en-US" i="1" dirty="0"/>
              <a:t>The reason why we have said all should be called for counsel is that the Lord often reveals what is better to the younger… The decision is rather the abbot’s to make… Nevertheless, just as it is proper for disciples to obey their master, so it is becoming for the master on his part to settle everything with foresight and fairness… Monks should diligently cultivate silence at all times, but especially at night.</a:t>
            </a:r>
            <a:endParaRPr lang="en-US" dirty="0"/>
          </a:p>
          <a:p>
            <a:pPr fontAlgn="base"/>
            <a:r>
              <a:rPr lang="en-US" i="1" dirty="0"/>
              <a:t>Rule of St Benedict, Chapters 3 and 42</a:t>
            </a:r>
            <a:endParaRPr lang="en-US" dirty="0"/>
          </a:p>
          <a:p>
            <a:endParaRPr lang="en-US" dirty="0"/>
          </a:p>
        </p:txBody>
      </p:sp>
    </p:spTree>
    <p:extLst>
      <p:ext uri="{BB962C8B-B14F-4D97-AF65-F5344CB8AC3E}">
        <p14:creationId xmlns:p14="http://schemas.microsoft.com/office/powerpoint/2010/main" val="1173356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9C81-D432-40E4-BE33-6980B7185A8F}"/>
              </a:ext>
            </a:extLst>
          </p:cNvPr>
          <p:cNvSpPr>
            <a:spLocks noGrp="1"/>
          </p:cNvSpPr>
          <p:nvPr>
            <p:ph type="title"/>
          </p:nvPr>
        </p:nvSpPr>
        <p:spPr/>
        <p:txBody>
          <a:bodyPr/>
          <a:lstStyle/>
          <a:p>
            <a:r>
              <a:rPr lang="en-US" b="1" dirty="0">
                <a:solidFill>
                  <a:srgbClr val="FF0000"/>
                </a:solidFill>
              </a:rPr>
              <a:t>13. Reading</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AB03BD10-CF53-4C5A-9D7C-D36FB379A51F}"/>
              </a:ext>
            </a:extLst>
          </p:cNvPr>
          <p:cNvSpPr>
            <a:spLocks noGrp="1"/>
          </p:cNvSpPr>
          <p:nvPr>
            <p:ph idx="1"/>
          </p:nvPr>
        </p:nvSpPr>
        <p:spPr/>
        <p:txBody>
          <a:bodyPr/>
          <a:lstStyle/>
          <a:p>
            <a:pPr fontAlgn="base"/>
            <a:r>
              <a:rPr lang="en-US" i="1" dirty="0"/>
              <a:t>Listen readily to holy reading</a:t>
            </a:r>
            <a:endParaRPr lang="en-US" dirty="0"/>
          </a:p>
          <a:p>
            <a:pPr fontAlgn="base"/>
            <a:r>
              <a:rPr lang="en-US" i="1" dirty="0"/>
              <a:t>Rule of St Benedict, </a:t>
            </a:r>
            <a:r>
              <a:rPr lang="en-US" b="1" i="1" dirty="0"/>
              <a:t>Chapter 4</a:t>
            </a:r>
            <a:endParaRPr lang="en-US" dirty="0"/>
          </a:p>
          <a:p>
            <a:endParaRPr lang="en-US" dirty="0"/>
          </a:p>
        </p:txBody>
      </p:sp>
    </p:spTree>
    <p:extLst>
      <p:ext uri="{BB962C8B-B14F-4D97-AF65-F5344CB8AC3E}">
        <p14:creationId xmlns:p14="http://schemas.microsoft.com/office/powerpoint/2010/main" val="2464694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C140-5DC4-488C-868C-FB51B5FD907C}"/>
              </a:ext>
            </a:extLst>
          </p:cNvPr>
          <p:cNvSpPr>
            <a:spLocks noGrp="1"/>
          </p:cNvSpPr>
          <p:nvPr>
            <p:ph type="title"/>
          </p:nvPr>
        </p:nvSpPr>
        <p:spPr/>
        <p:txBody>
          <a:bodyPr/>
          <a:lstStyle/>
          <a:p>
            <a:r>
              <a:rPr lang="en-US" b="1" dirty="0">
                <a:solidFill>
                  <a:srgbClr val="FF0000"/>
                </a:solidFill>
              </a:rPr>
              <a:t>14. Study</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7B0653F3-7089-4C3A-9BD3-42F88E393B6E}"/>
              </a:ext>
            </a:extLst>
          </p:cNvPr>
          <p:cNvSpPr>
            <a:spLocks noGrp="1"/>
          </p:cNvSpPr>
          <p:nvPr>
            <p:ph idx="1"/>
          </p:nvPr>
        </p:nvSpPr>
        <p:spPr>
          <a:xfrm>
            <a:off x="838200" y="1112808"/>
            <a:ext cx="10515600" cy="5564037"/>
          </a:xfrm>
        </p:spPr>
        <p:txBody>
          <a:bodyPr>
            <a:normAutofit lnSpcReduction="10000"/>
          </a:bodyPr>
          <a:lstStyle/>
          <a:p>
            <a:pPr fontAlgn="base"/>
            <a:r>
              <a:rPr lang="en-US" i="1" dirty="0"/>
              <a:t>The reason we have written this rule is that, by observing it in monasteries, we can show that we have some degree of virtue and the beginnings of monastic life. But for anyone hastening on to the perfection of monastic life, there are the teachings of the holy Fathers, the observance of which will lead him to the very heights of perfection. What page, what passage of the inspired books of the Old and New Testaments is not the truest of guides for human life? What book of the holy catholic Fathers does not resoundingly summon us along the true way to reach the Creator? … Are you hastening towards your heavenly home? Then with Christ’s help, keep this little rule that we have written for beginners. After that, you can set out for the loftier summits of the teaching and virtues we mentioned above, and under God’s protection you will reach them.</a:t>
            </a:r>
            <a:endParaRPr lang="en-US" dirty="0"/>
          </a:p>
          <a:p>
            <a:pPr fontAlgn="base"/>
            <a:r>
              <a:rPr lang="en-US" i="1" dirty="0"/>
              <a:t>Rule of St Benedict, </a:t>
            </a:r>
            <a:r>
              <a:rPr lang="en-US" b="1" i="1" dirty="0"/>
              <a:t>Chapter 73</a:t>
            </a:r>
            <a:endParaRPr lang="en-US" dirty="0"/>
          </a:p>
          <a:p>
            <a:endParaRPr lang="en-US" dirty="0"/>
          </a:p>
        </p:txBody>
      </p:sp>
    </p:spTree>
    <p:extLst>
      <p:ext uri="{BB962C8B-B14F-4D97-AF65-F5344CB8AC3E}">
        <p14:creationId xmlns:p14="http://schemas.microsoft.com/office/powerpoint/2010/main" val="3271539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C54C-4E55-4A05-BB1C-417573037258}"/>
              </a:ext>
            </a:extLst>
          </p:cNvPr>
          <p:cNvSpPr>
            <a:spLocks noGrp="1"/>
          </p:cNvSpPr>
          <p:nvPr>
            <p:ph type="title"/>
          </p:nvPr>
        </p:nvSpPr>
        <p:spPr/>
        <p:txBody>
          <a:bodyPr/>
          <a:lstStyle/>
          <a:p>
            <a:r>
              <a:rPr lang="en-US" b="1" dirty="0">
                <a:solidFill>
                  <a:srgbClr val="FF0000"/>
                </a:solidFill>
              </a:rPr>
              <a:t>15. Music and sacred and secular song</a:t>
            </a:r>
          </a:p>
        </p:txBody>
      </p:sp>
      <p:sp>
        <p:nvSpPr>
          <p:cNvPr id="3" name="Content Placeholder 2">
            <a:extLst>
              <a:ext uri="{FF2B5EF4-FFF2-40B4-BE49-F238E27FC236}">
                <a16:creationId xmlns:a16="http://schemas.microsoft.com/office/drawing/2014/main" id="{6AB50244-EEF3-49C1-806D-ED8EF892EA5E}"/>
              </a:ext>
            </a:extLst>
          </p:cNvPr>
          <p:cNvSpPr>
            <a:spLocks noGrp="1"/>
          </p:cNvSpPr>
          <p:nvPr>
            <p:ph idx="1"/>
          </p:nvPr>
        </p:nvSpPr>
        <p:spPr/>
        <p:txBody>
          <a:bodyPr/>
          <a:lstStyle/>
          <a:p>
            <a:pPr fontAlgn="base"/>
            <a:r>
              <a:rPr lang="en-US" i="1" dirty="0"/>
              <a:t>Brothers will read and sing, not according to rank, but according to their ability to beneﬁt their hearers.</a:t>
            </a:r>
            <a:endParaRPr lang="en-US" dirty="0"/>
          </a:p>
          <a:p>
            <a:pPr fontAlgn="base"/>
            <a:r>
              <a:rPr lang="en-US" i="1" dirty="0"/>
              <a:t>Rule of St Benedict, Chapter 38</a:t>
            </a:r>
            <a:endParaRPr lang="en-US" dirty="0"/>
          </a:p>
          <a:p>
            <a:endParaRPr lang="en-US" dirty="0"/>
          </a:p>
        </p:txBody>
      </p:sp>
    </p:spTree>
    <p:extLst>
      <p:ext uri="{BB962C8B-B14F-4D97-AF65-F5344CB8AC3E}">
        <p14:creationId xmlns:p14="http://schemas.microsoft.com/office/powerpoint/2010/main" val="4208101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5293-B187-436B-AE7D-1978413E341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096CC3F-386D-481A-91FB-5B343FDFD9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992" y="0"/>
            <a:ext cx="10637808" cy="6858000"/>
          </a:xfrm>
        </p:spPr>
      </p:pic>
    </p:spTree>
    <p:extLst>
      <p:ext uri="{BB962C8B-B14F-4D97-AF65-F5344CB8AC3E}">
        <p14:creationId xmlns:p14="http://schemas.microsoft.com/office/powerpoint/2010/main" val="188131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EEA33-00A9-4A92-BB58-0BC7350A237B}"/>
              </a:ext>
            </a:extLst>
          </p:cNvPr>
          <p:cNvSpPr>
            <a:spLocks noGrp="1"/>
          </p:cNvSpPr>
          <p:nvPr>
            <p:ph type="title"/>
          </p:nvPr>
        </p:nvSpPr>
        <p:spPr/>
        <p:txBody>
          <a:bodyPr/>
          <a:lstStyle/>
          <a:p>
            <a:r>
              <a:rPr lang="en-US" dirty="0">
                <a:solidFill>
                  <a:srgbClr val="FF0000"/>
                </a:solidFill>
              </a:rPr>
              <a:t>Early Monasticism continued…</a:t>
            </a:r>
          </a:p>
        </p:txBody>
      </p:sp>
      <p:sp>
        <p:nvSpPr>
          <p:cNvPr id="3" name="Content Placeholder 2">
            <a:extLst>
              <a:ext uri="{FF2B5EF4-FFF2-40B4-BE49-F238E27FC236}">
                <a16:creationId xmlns:a16="http://schemas.microsoft.com/office/drawing/2014/main" id="{C0AFE252-18F8-46C5-BEAF-393DD172C0BC}"/>
              </a:ext>
            </a:extLst>
          </p:cNvPr>
          <p:cNvSpPr>
            <a:spLocks noGrp="1"/>
          </p:cNvSpPr>
          <p:nvPr>
            <p:ph idx="1"/>
          </p:nvPr>
        </p:nvSpPr>
        <p:spPr>
          <a:xfrm>
            <a:off x="838200" y="1500996"/>
            <a:ext cx="8323053" cy="4675967"/>
          </a:xfrm>
        </p:spPr>
        <p:txBody>
          <a:bodyPr/>
          <a:lstStyle/>
          <a:p>
            <a:r>
              <a:rPr lang="en-US" dirty="0"/>
              <a:t>In the 4th century CE, the monastic movement spread to the European continent when </a:t>
            </a:r>
            <a:r>
              <a:rPr lang="en-US" b="1" dirty="0"/>
              <a:t>John Cassian </a:t>
            </a:r>
            <a:r>
              <a:rPr lang="en-US" dirty="0"/>
              <a:t>(c. 360 – c. 430 CE), a “Desert Father” and friend of </a:t>
            </a:r>
            <a:r>
              <a:rPr lang="en-US" b="1" dirty="0"/>
              <a:t>Saint John Chrysostom the “Golden-Mouthed” </a:t>
            </a:r>
            <a:r>
              <a:rPr lang="en-US" dirty="0"/>
              <a:t>(c. 347 – 407 CE), founded this Egyptian-style monastery in </a:t>
            </a:r>
            <a:r>
              <a:rPr lang="en-US" b="1" dirty="0">
                <a:hlinkClick r:id="rId2"/>
              </a:rPr>
              <a:t>Gaul</a:t>
            </a:r>
            <a:r>
              <a:rPr lang="en-US" dirty="0"/>
              <a:t> (modern-day France).</a:t>
            </a:r>
          </a:p>
          <a:p>
            <a:r>
              <a:rPr lang="en-US" dirty="0"/>
              <a:t>One of the most famous monastics was </a:t>
            </a:r>
            <a:r>
              <a:rPr lang="en-US" b="1" dirty="0"/>
              <a:t>Saint Benedict of </a:t>
            </a:r>
            <a:r>
              <a:rPr lang="en-US" b="1" dirty="0" err="1"/>
              <a:t>Nursia</a:t>
            </a:r>
            <a:r>
              <a:rPr lang="en-US" b="1" dirty="0"/>
              <a:t> (c. 480 – c. 543 CE).</a:t>
            </a:r>
          </a:p>
        </p:txBody>
      </p:sp>
      <p:pic>
        <p:nvPicPr>
          <p:cNvPr id="5" name="Picture 4">
            <a:extLst>
              <a:ext uri="{FF2B5EF4-FFF2-40B4-BE49-F238E27FC236}">
                <a16:creationId xmlns:a16="http://schemas.microsoft.com/office/drawing/2014/main" id="{99DC4CDE-3A84-4B3C-87F0-BA8F94180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254" y="81391"/>
            <a:ext cx="2919944" cy="4594126"/>
          </a:xfrm>
          <a:prstGeom prst="rect">
            <a:avLst/>
          </a:prstGeom>
        </p:spPr>
      </p:pic>
    </p:spTree>
    <p:extLst>
      <p:ext uri="{BB962C8B-B14F-4D97-AF65-F5344CB8AC3E}">
        <p14:creationId xmlns:p14="http://schemas.microsoft.com/office/powerpoint/2010/main" val="263178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41081-2907-4F9E-80C2-5431A8CAF06E}"/>
              </a:ext>
            </a:extLst>
          </p:cNvPr>
          <p:cNvSpPr>
            <a:spLocks noGrp="1"/>
          </p:cNvSpPr>
          <p:nvPr>
            <p:ph type="title"/>
          </p:nvPr>
        </p:nvSpPr>
        <p:spPr/>
        <p:txBody>
          <a:bodyPr/>
          <a:lstStyle/>
          <a:p>
            <a:r>
              <a:rPr lang="en-US" dirty="0">
                <a:solidFill>
                  <a:srgbClr val="FF0000"/>
                </a:solidFill>
              </a:rPr>
              <a:t>Later Monasticism</a:t>
            </a:r>
            <a:r>
              <a:rPr lang="en-US" dirty="0"/>
              <a:t>:</a:t>
            </a:r>
          </a:p>
        </p:txBody>
      </p:sp>
      <p:sp>
        <p:nvSpPr>
          <p:cNvPr id="3" name="Content Placeholder 2">
            <a:extLst>
              <a:ext uri="{FF2B5EF4-FFF2-40B4-BE49-F238E27FC236}">
                <a16:creationId xmlns:a16="http://schemas.microsoft.com/office/drawing/2014/main" id="{EFB0F4A8-03F2-4C08-BAAC-7768836C0664}"/>
              </a:ext>
            </a:extLst>
          </p:cNvPr>
          <p:cNvSpPr>
            <a:spLocks noGrp="1"/>
          </p:cNvSpPr>
          <p:nvPr>
            <p:ph idx="1"/>
          </p:nvPr>
        </p:nvSpPr>
        <p:spPr>
          <a:xfrm>
            <a:off x="838201" y="1825625"/>
            <a:ext cx="8978659" cy="4667250"/>
          </a:xfrm>
        </p:spPr>
        <p:txBody>
          <a:bodyPr>
            <a:normAutofit fontScale="92500"/>
          </a:bodyPr>
          <a:lstStyle/>
          <a:p>
            <a:r>
              <a:rPr lang="en-US" dirty="0"/>
              <a:t>In later medieval Christianity, </a:t>
            </a:r>
            <a:r>
              <a:rPr lang="en-US" dirty="0">
                <a:solidFill>
                  <a:srgbClr val="00B0F0"/>
                </a:solidFill>
              </a:rPr>
              <a:t>Cluniac monasticism (c. 909 CE</a:t>
            </a:r>
            <a:r>
              <a:rPr lang="en-US" dirty="0"/>
              <a:t>) accentuated simplicity of lifestyle, but even more so focused on prayer and mystic contemplation.</a:t>
            </a:r>
          </a:p>
          <a:p>
            <a:r>
              <a:rPr lang="en-US" dirty="0"/>
              <a:t> </a:t>
            </a:r>
            <a:r>
              <a:rPr lang="en-US" dirty="0">
                <a:solidFill>
                  <a:srgbClr val="00B050"/>
                </a:solidFill>
              </a:rPr>
              <a:t>Cistercian monasticism </a:t>
            </a:r>
            <a:r>
              <a:rPr lang="en-US" dirty="0"/>
              <a:t>(c. 1098 CE) developed when the emphasis shifted away from menial labor to religious duties.</a:t>
            </a:r>
          </a:p>
          <a:p>
            <a:r>
              <a:rPr lang="en-US" dirty="0">
                <a:solidFill>
                  <a:srgbClr val="C00000"/>
                </a:solidFill>
              </a:rPr>
              <a:t>Saint Francis of Assisi </a:t>
            </a:r>
            <a:r>
              <a:rPr lang="en-US" dirty="0"/>
              <a:t>(c. 1181 – 1260 CE) established a mendicant (begging) order that promoted poverty as the vehicle to ensure a holy lifestyle.</a:t>
            </a:r>
          </a:p>
          <a:p>
            <a:r>
              <a:rPr lang="en-US" dirty="0"/>
              <a:t>Although also a mendicant order, the </a:t>
            </a:r>
            <a:r>
              <a:rPr lang="en-US" dirty="0">
                <a:solidFill>
                  <a:schemeClr val="accent4">
                    <a:lumMod val="75000"/>
                  </a:schemeClr>
                </a:solidFill>
              </a:rPr>
              <a:t>Dominicans</a:t>
            </a:r>
            <a:r>
              <a:rPr lang="en-US" dirty="0"/>
              <a:t> (c. 1220 CE) focused on poverty and scholasticism and sought to bring heretics back to the church through debate and apologetics.</a:t>
            </a:r>
          </a:p>
        </p:txBody>
      </p:sp>
      <p:pic>
        <p:nvPicPr>
          <p:cNvPr id="5" name="Picture 4">
            <a:extLst>
              <a:ext uri="{FF2B5EF4-FFF2-40B4-BE49-F238E27FC236}">
                <a16:creationId xmlns:a16="http://schemas.microsoft.com/office/drawing/2014/main" id="{B446DF2B-86E8-4ECD-8C63-3E5B2BEB0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773" y="68562"/>
            <a:ext cx="2070340" cy="3062827"/>
          </a:xfrm>
          <a:prstGeom prst="rect">
            <a:avLst/>
          </a:prstGeom>
        </p:spPr>
      </p:pic>
      <p:pic>
        <p:nvPicPr>
          <p:cNvPr id="7" name="Picture 6">
            <a:extLst>
              <a:ext uri="{FF2B5EF4-FFF2-40B4-BE49-F238E27FC236}">
                <a16:creationId xmlns:a16="http://schemas.microsoft.com/office/drawing/2014/main" id="{CED88DD6-CBE7-430E-BB54-865548BE9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773" y="2986193"/>
            <a:ext cx="2142227" cy="3062827"/>
          </a:xfrm>
          <a:prstGeom prst="rect">
            <a:avLst/>
          </a:prstGeom>
        </p:spPr>
      </p:pic>
    </p:spTree>
    <p:extLst>
      <p:ext uri="{BB962C8B-B14F-4D97-AF65-F5344CB8AC3E}">
        <p14:creationId xmlns:p14="http://schemas.microsoft.com/office/powerpoint/2010/main" val="405942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EFFAB-E451-4B01-901F-2423EC9795F7}"/>
              </a:ext>
            </a:extLst>
          </p:cNvPr>
          <p:cNvSpPr>
            <a:spLocks noGrp="1"/>
          </p:cNvSpPr>
          <p:nvPr>
            <p:ph type="title"/>
          </p:nvPr>
        </p:nvSpPr>
        <p:spPr/>
        <p:txBody>
          <a:bodyPr/>
          <a:lstStyle/>
          <a:p>
            <a:r>
              <a:rPr lang="en-US" b="1" dirty="0">
                <a:solidFill>
                  <a:srgbClr val="FF0000"/>
                </a:solidFill>
              </a:rPr>
              <a:t>Life of St. Benedict:</a:t>
            </a:r>
          </a:p>
        </p:txBody>
      </p:sp>
      <p:sp>
        <p:nvSpPr>
          <p:cNvPr id="3" name="Content Placeholder 2">
            <a:extLst>
              <a:ext uri="{FF2B5EF4-FFF2-40B4-BE49-F238E27FC236}">
                <a16:creationId xmlns:a16="http://schemas.microsoft.com/office/drawing/2014/main" id="{EFC240E5-0C01-4F20-9136-71D5A093667A}"/>
              </a:ext>
            </a:extLst>
          </p:cNvPr>
          <p:cNvSpPr>
            <a:spLocks noGrp="1"/>
          </p:cNvSpPr>
          <p:nvPr>
            <p:ph idx="1"/>
          </p:nvPr>
        </p:nvSpPr>
        <p:spPr>
          <a:xfrm>
            <a:off x="639792" y="1808372"/>
            <a:ext cx="10515600" cy="4351338"/>
          </a:xfrm>
        </p:spPr>
        <p:txBody>
          <a:bodyPr>
            <a:normAutofit/>
          </a:bodyPr>
          <a:lstStyle/>
          <a:p>
            <a:r>
              <a:rPr lang="en-US" sz="3200" dirty="0"/>
              <a:t>St. Benedict is believed to have been born around </a:t>
            </a:r>
            <a:r>
              <a:rPr lang="en-US" sz="3200" b="1" dirty="0">
                <a:solidFill>
                  <a:schemeClr val="accent2">
                    <a:lumMod val="60000"/>
                    <a:lumOff val="40000"/>
                  </a:schemeClr>
                </a:solidFill>
              </a:rPr>
              <a:t>480</a:t>
            </a:r>
            <a:r>
              <a:rPr lang="en-US" sz="3200" dirty="0"/>
              <a:t>, as the son to a Roman noble of </a:t>
            </a:r>
            <a:r>
              <a:rPr lang="en-US" sz="3200" dirty="0" err="1">
                <a:solidFill>
                  <a:srgbClr val="FFC000"/>
                </a:solidFill>
              </a:rPr>
              <a:t>Nurcia</a:t>
            </a:r>
            <a:r>
              <a:rPr lang="en-US" sz="3200" dirty="0"/>
              <a:t>, a small town about 70 miles northeast of Rome. </a:t>
            </a:r>
          </a:p>
          <a:p>
            <a:r>
              <a:rPr lang="en-US" sz="3200" dirty="0"/>
              <a:t>Young Benedict was sent to Rome to finish his education with a nurse/housekeeper. The subject that dominated a young man's study then was rhetoric -- the art of persuasive speaking. </a:t>
            </a:r>
          </a:p>
        </p:txBody>
      </p:sp>
    </p:spTree>
    <p:extLst>
      <p:ext uri="{BB962C8B-B14F-4D97-AF65-F5344CB8AC3E}">
        <p14:creationId xmlns:p14="http://schemas.microsoft.com/office/powerpoint/2010/main" val="64270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7B96-0F25-4C45-ABFC-01D11C7ECA57}"/>
              </a:ext>
            </a:extLst>
          </p:cNvPr>
          <p:cNvSpPr>
            <a:spLocks noGrp="1"/>
          </p:cNvSpPr>
          <p:nvPr>
            <p:ph type="title"/>
          </p:nvPr>
        </p:nvSpPr>
        <p:spPr/>
        <p:txBody>
          <a:bodyPr/>
          <a:lstStyle/>
          <a:p>
            <a:r>
              <a:rPr lang="en-US" dirty="0">
                <a:solidFill>
                  <a:srgbClr val="FF0000"/>
                </a:solidFill>
              </a:rPr>
              <a:t>Life of St. Benedict continued…</a:t>
            </a:r>
          </a:p>
        </p:txBody>
      </p:sp>
      <p:sp>
        <p:nvSpPr>
          <p:cNvPr id="3" name="Content Placeholder 2">
            <a:extLst>
              <a:ext uri="{FF2B5EF4-FFF2-40B4-BE49-F238E27FC236}">
                <a16:creationId xmlns:a16="http://schemas.microsoft.com/office/drawing/2014/main" id="{3440A702-8C97-41EA-B998-BF7EEA4FC64A}"/>
              </a:ext>
            </a:extLst>
          </p:cNvPr>
          <p:cNvSpPr>
            <a:spLocks noGrp="1"/>
          </p:cNvSpPr>
          <p:nvPr>
            <p:ph idx="1"/>
          </p:nvPr>
        </p:nvSpPr>
        <p:spPr>
          <a:xfrm>
            <a:off x="838200" y="1923691"/>
            <a:ext cx="10515600" cy="4253271"/>
          </a:xfrm>
        </p:spPr>
        <p:txBody>
          <a:bodyPr/>
          <a:lstStyle/>
          <a:p>
            <a:r>
              <a:rPr lang="en-US" dirty="0"/>
              <a:t>Afraid for his soul, Benedict fled Rome, gave up his inheritance and lived in a small village with his nurse. When God called him beyond this quiet life to an even deeper solitude, he went to the mountains of </a:t>
            </a:r>
            <a:r>
              <a:rPr lang="en-US" b="1" dirty="0">
                <a:solidFill>
                  <a:srgbClr val="00B050"/>
                </a:solidFill>
              </a:rPr>
              <a:t>Subiaco</a:t>
            </a:r>
            <a:r>
              <a:rPr lang="en-US" dirty="0"/>
              <a:t>. </a:t>
            </a:r>
          </a:p>
          <a:p>
            <a:r>
              <a:rPr lang="en-US" dirty="0"/>
              <a:t>Although becoming a hermit was not his purpose in leaving, there he lived as a hermit under the direction of another hermit, </a:t>
            </a:r>
            <a:r>
              <a:rPr lang="en-US" b="1" dirty="0"/>
              <a:t>Romanus</a:t>
            </a:r>
            <a:r>
              <a:rPr lang="en-US" dirty="0"/>
              <a:t>.</a:t>
            </a:r>
          </a:p>
          <a:p>
            <a:r>
              <a:rPr lang="en-US" dirty="0"/>
              <a:t>After several years of solitude dwelling alone with himself in the presence of the heavenly Father (</a:t>
            </a:r>
            <a:r>
              <a:rPr lang="en-US" dirty="0">
                <a:solidFill>
                  <a:srgbClr val="C00000"/>
                </a:solidFill>
              </a:rPr>
              <a:t>Pope St. Gregory, Dialogues, II</a:t>
            </a:r>
            <a:r>
              <a:rPr lang="en-US" dirty="0"/>
              <a:t>), many disciples joined him and he founded near-by twelve monasteries with 12 monks in each. </a:t>
            </a:r>
          </a:p>
          <a:p>
            <a:endParaRPr lang="en-US" dirty="0"/>
          </a:p>
        </p:txBody>
      </p:sp>
      <p:sp>
        <p:nvSpPr>
          <p:cNvPr id="4" name="Rectangle 3">
            <a:extLst>
              <a:ext uri="{FF2B5EF4-FFF2-40B4-BE49-F238E27FC236}">
                <a16:creationId xmlns:a16="http://schemas.microsoft.com/office/drawing/2014/main" id="{C2F7E1A8-6553-4822-AB24-2EB67DF9E570}"/>
              </a:ext>
            </a:extLst>
          </p:cNvPr>
          <p:cNvSpPr/>
          <p:nvPr/>
        </p:nvSpPr>
        <p:spPr>
          <a:xfrm>
            <a:off x="1173192" y="1923692"/>
            <a:ext cx="9333782" cy="369332"/>
          </a:xfrm>
          <a:prstGeom prst="rect">
            <a:avLst/>
          </a:prstGeom>
        </p:spPr>
        <p:txBody>
          <a:bodyPr wrap="square">
            <a:spAutoFit/>
          </a:bodyPr>
          <a:lstStyle/>
          <a:p>
            <a:endParaRPr lang="en-US" dirty="0"/>
          </a:p>
        </p:txBody>
      </p:sp>
      <p:pic>
        <p:nvPicPr>
          <p:cNvPr id="6" name="Picture 5">
            <a:extLst>
              <a:ext uri="{FF2B5EF4-FFF2-40B4-BE49-F238E27FC236}">
                <a16:creationId xmlns:a16="http://schemas.microsoft.com/office/drawing/2014/main" id="{956A8642-C942-42E9-97D4-630596C6B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3283" y="73325"/>
            <a:ext cx="3541111" cy="1850367"/>
          </a:xfrm>
          <a:prstGeom prst="rect">
            <a:avLst/>
          </a:prstGeom>
        </p:spPr>
      </p:pic>
    </p:spTree>
    <p:extLst>
      <p:ext uri="{BB962C8B-B14F-4D97-AF65-F5344CB8AC3E}">
        <p14:creationId xmlns:p14="http://schemas.microsoft.com/office/powerpoint/2010/main" val="305653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AA65-8430-4CC5-950C-5E15AE1989EE}"/>
              </a:ext>
            </a:extLst>
          </p:cNvPr>
          <p:cNvSpPr>
            <a:spLocks noGrp="1"/>
          </p:cNvSpPr>
          <p:nvPr>
            <p:ph type="title"/>
          </p:nvPr>
        </p:nvSpPr>
        <p:spPr/>
        <p:txBody>
          <a:bodyPr/>
          <a:lstStyle/>
          <a:p>
            <a:r>
              <a:rPr lang="en-US" b="1" dirty="0">
                <a:solidFill>
                  <a:srgbClr val="FF0000"/>
                </a:solidFill>
              </a:rPr>
              <a:t>Life of St. Benedict continued…</a:t>
            </a:r>
          </a:p>
        </p:txBody>
      </p:sp>
      <p:sp>
        <p:nvSpPr>
          <p:cNvPr id="3" name="Content Placeholder 2">
            <a:extLst>
              <a:ext uri="{FF2B5EF4-FFF2-40B4-BE49-F238E27FC236}">
                <a16:creationId xmlns:a16="http://schemas.microsoft.com/office/drawing/2014/main" id="{4A4AF336-07FE-4BCE-AB40-FA349B199C92}"/>
              </a:ext>
            </a:extLst>
          </p:cNvPr>
          <p:cNvSpPr>
            <a:spLocks noGrp="1"/>
          </p:cNvSpPr>
          <p:nvPr>
            <p:ph idx="1"/>
          </p:nvPr>
        </p:nvSpPr>
        <p:spPr/>
        <p:txBody>
          <a:bodyPr/>
          <a:lstStyle/>
          <a:p>
            <a:r>
              <a:rPr lang="en-US" dirty="0"/>
              <a:t>He built a bigger monastery at </a:t>
            </a:r>
            <a:r>
              <a:rPr lang="en-US" dirty="0">
                <a:solidFill>
                  <a:srgbClr val="00B050"/>
                </a:solidFill>
              </a:rPr>
              <a:t>Monte </a:t>
            </a:r>
            <a:r>
              <a:rPr lang="en-US" dirty="0" err="1">
                <a:solidFill>
                  <a:srgbClr val="00B050"/>
                </a:solidFill>
              </a:rPr>
              <a:t>Cassino</a:t>
            </a:r>
            <a:r>
              <a:rPr lang="en-US" dirty="0">
                <a:solidFill>
                  <a:srgbClr val="00B050"/>
                </a:solidFill>
              </a:rPr>
              <a:t> </a:t>
            </a:r>
            <a:r>
              <a:rPr lang="en-US" dirty="0"/>
              <a:t>near Naples and wrote his Rule. </a:t>
            </a:r>
          </a:p>
          <a:p>
            <a:r>
              <a:rPr lang="en-US" dirty="0"/>
              <a:t>According to the tradition, he died there on 21 March 547. </a:t>
            </a:r>
          </a:p>
          <a:p>
            <a:r>
              <a:rPr lang="en-US" dirty="0"/>
              <a:t>The Benedictine Order has given the Church over 57,000 known saints and 35 popes, of whom 17 are Saints or </a:t>
            </a:r>
            <a:r>
              <a:rPr lang="en-US" dirty="0" err="1"/>
              <a:t>Blesseds</a:t>
            </a:r>
            <a:r>
              <a:rPr lang="en-US" dirty="0"/>
              <a:t>.</a:t>
            </a:r>
          </a:p>
        </p:txBody>
      </p:sp>
      <p:pic>
        <p:nvPicPr>
          <p:cNvPr id="5" name="Picture 4">
            <a:extLst>
              <a:ext uri="{FF2B5EF4-FFF2-40B4-BE49-F238E27FC236}">
                <a16:creationId xmlns:a16="http://schemas.microsoft.com/office/drawing/2014/main" id="{1255AD83-1833-4F7B-8734-BFDFF2CCF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499" y="4130690"/>
            <a:ext cx="6148957" cy="2491581"/>
          </a:xfrm>
          <a:prstGeom prst="rect">
            <a:avLst/>
          </a:prstGeom>
        </p:spPr>
      </p:pic>
      <p:pic>
        <p:nvPicPr>
          <p:cNvPr id="7" name="Picture 6">
            <a:extLst>
              <a:ext uri="{FF2B5EF4-FFF2-40B4-BE49-F238E27FC236}">
                <a16:creationId xmlns:a16="http://schemas.microsoft.com/office/drawing/2014/main" id="{E6C20C50-558E-4053-A538-763E65FD9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44" y="4394114"/>
            <a:ext cx="3730026" cy="2098761"/>
          </a:xfrm>
          <a:prstGeom prst="rect">
            <a:avLst/>
          </a:prstGeom>
        </p:spPr>
      </p:pic>
    </p:spTree>
    <p:extLst>
      <p:ext uri="{BB962C8B-B14F-4D97-AF65-F5344CB8AC3E}">
        <p14:creationId xmlns:p14="http://schemas.microsoft.com/office/powerpoint/2010/main" val="246459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C25C-5E17-4A6A-B5B5-C51D2481CF31}"/>
              </a:ext>
            </a:extLst>
          </p:cNvPr>
          <p:cNvSpPr>
            <a:spLocks noGrp="1"/>
          </p:cNvSpPr>
          <p:nvPr>
            <p:ph type="title"/>
          </p:nvPr>
        </p:nvSpPr>
        <p:spPr/>
        <p:txBody>
          <a:bodyPr/>
          <a:lstStyle/>
          <a:p>
            <a:r>
              <a:rPr lang="en-US" dirty="0">
                <a:solidFill>
                  <a:srgbClr val="FF0000"/>
                </a:solidFill>
              </a:rPr>
              <a:t>The Rule of St. Benedict:</a:t>
            </a:r>
          </a:p>
        </p:txBody>
      </p:sp>
      <p:sp>
        <p:nvSpPr>
          <p:cNvPr id="3" name="Content Placeholder 2">
            <a:extLst>
              <a:ext uri="{FF2B5EF4-FFF2-40B4-BE49-F238E27FC236}">
                <a16:creationId xmlns:a16="http://schemas.microsoft.com/office/drawing/2014/main" id="{06EB1D69-D4FA-4F72-AB86-9BAEA37A5BA1}"/>
              </a:ext>
            </a:extLst>
          </p:cNvPr>
          <p:cNvSpPr>
            <a:spLocks noGrp="1"/>
          </p:cNvSpPr>
          <p:nvPr>
            <p:ph idx="1"/>
          </p:nvPr>
        </p:nvSpPr>
        <p:spPr/>
        <p:txBody>
          <a:bodyPr>
            <a:normAutofit lnSpcReduction="10000"/>
          </a:bodyPr>
          <a:lstStyle/>
          <a:p>
            <a:r>
              <a:rPr lang="en-US" dirty="0"/>
              <a:t>He studied all the main Christian monastic texts written before him: St. Antony’s life (251-356), written by St. </a:t>
            </a:r>
            <a:r>
              <a:rPr lang="en-US" dirty="0" err="1"/>
              <a:t>Athansius</a:t>
            </a:r>
            <a:r>
              <a:rPr lang="en-US" dirty="0"/>
              <a:t> of Alexandria;</a:t>
            </a:r>
          </a:p>
          <a:p>
            <a:r>
              <a:rPr lang="en-US" dirty="0"/>
              <a:t>St. Basil’s </a:t>
            </a:r>
            <a:r>
              <a:rPr lang="en-US" dirty="0" err="1"/>
              <a:t>Asketicon</a:t>
            </a:r>
            <a:r>
              <a:rPr lang="en-US" dirty="0"/>
              <a:t> (Rule of St. Basil)</a:t>
            </a:r>
          </a:p>
          <a:p>
            <a:r>
              <a:rPr lang="en-US" dirty="0"/>
              <a:t>Rules of St. </a:t>
            </a:r>
            <a:r>
              <a:rPr lang="en-US" dirty="0" err="1"/>
              <a:t>Pachomius</a:t>
            </a:r>
            <a:r>
              <a:rPr lang="en-US" dirty="0"/>
              <a:t>  (292-346)</a:t>
            </a:r>
          </a:p>
          <a:p>
            <a:r>
              <a:rPr lang="en-US" dirty="0"/>
              <a:t>Desert fathers </a:t>
            </a:r>
          </a:p>
          <a:p>
            <a:r>
              <a:rPr lang="en-US" dirty="0"/>
              <a:t>The Life of St. Martin of Tours (316-397)</a:t>
            </a:r>
          </a:p>
          <a:p>
            <a:r>
              <a:rPr lang="en-US" dirty="0"/>
              <a:t>Works of Cassian (Institutes and Conferences) (330-379)</a:t>
            </a:r>
          </a:p>
          <a:p>
            <a:r>
              <a:rPr lang="en-US" dirty="0"/>
              <a:t>St Augustine (354-430)</a:t>
            </a:r>
          </a:p>
          <a:p>
            <a:r>
              <a:rPr lang="en-US" dirty="0"/>
              <a:t>Rule of the Master</a:t>
            </a:r>
          </a:p>
        </p:txBody>
      </p:sp>
      <p:pic>
        <p:nvPicPr>
          <p:cNvPr id="5" name="Picture 4">
            <a:extLst>
              <a:ext uri="{FF2B5EF4-FFF2-40B4-BE49-F238E27FC236}">
                <a16:creationId xmlns:a16="http://schemas.microsoft.com/office/drawing/2014/main" id="{9109AF4A-F3E5-46B6-9CC2-7D61C4242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218" y="2820838"/>
            <a:ext cx="2299782" cy="4037162"/>
          </a:xfrm>
          <a:prstGeom prst="rect">
            <a:avLst/>
          </a:prstGeom>
        </p:spPr>
      </p:pic>
    </p:spTree>
    <p:extLst>
      <p:ext uri="{BB962C8B-B14F-4D97-AF65-F5344CB8AC3E}">
        <p14:creationId xmlns:p14="http://schemas.microsoft.com/office/powerpoint/2010/main" val="3428786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2538</Words>
  <Application>Microsoft Office PowerPoint</Application>
  <PresentationFormat>Widescreen</PresentationFormat>
  <Paragraphs>112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Algerian</vt:lpstr>
      <vt:lpstr>Arial</vt:lpstr>
      <vt:lpstr>Calibri</vt:lpstr>
      <vt:lpstr>Calibri Light</vt:lpstr>
      <vt:lpstr>Office Theme</vt:lpstr>
      <vt:lpstr>      “Listen and Return: A Benedictine Vision for Families” </vt:lpstr>
      <vt:lpstr>Monasticism:</vt:lpstr>
      <vt:lpstr>Early Monasticism:</vt:lpstr>
      <vt:lpstr>Early Monasticism continued…</vt:lpstr>
      <vt:lpstr>Later Monasticism:</vt:lpstr>
      <vt:lpstr>Life of St. Benedict:</vt:lpstr>
      <vt:lpstr>Life of St. Benedict continued…</vt:lpstr>
      <vt:lpstr>Life of St. Benedict continued…</vt:lpstr>
      <vt:lpstr>The Rule of St. Benedict:</vt:lpstr>
      <vt:lpstr>The Rule of St. Benedict:</vt:lpstr>
      <vt:lpstr>1. Work </vt:lpstr>
      <vt:lpstr>1.2. Professional work </vt:lpstr>
      <vt:lpstr>2. Rest </vt:lpstr>
      <vt:lpstr>3. Meals </vt:lpstr>
      <vt:lpstr>4. Clothes</vt:lpstr>
      <vt:lpstr>5. Going out…</vt:lpstr>
      <vt:lpstr>6. The surroundings </vt:lpstr>
      <vt:lpstr>7. Furnishings </vt:lpstr>
      <vt:lpstr>8. Tools</vt:lpstr>
      <vt:lpstr>9. The arrangement of the house </vt:lpstr>
      <vt:lpstr>9.1 A place for worship </vt:lpstr>
      <vt:lpstr>9.2 The library </vt:lpstr>
      <vt:lpstr>9.3 The space for work in common </vt:lpstr>
      <vt:lpstr>9.4 Artistic adornment </vt:lpstr>
      <vt:lpstr>9.5 Devotional objects and images</vt:lpstr>
      <vt:lpstr>10. Prayer 10.1 Prayer in common  </vt:lpstr>
      <vt:lpstr>10.2 Private prayer </vt:lpstr>
      <vt:lpstr>11. Charity 11.1 Charity within the family and mutual service </vt:lpstr>
      <vt:lpstr>11.2 Charity beyond the family </vt:lpstr>
      <vt:lpstr>12. Fraternal dialogue. The times and means of conversation and silence </vt:lpstr>
      <vt:lpstr>13. Reading </vt:lpstr>
      <vt:lpstr>14. Study </vt:lpstr>
      <vt:lpstr>15. Music and sacred and secular song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Benedict of Nursia</dc:title>
  <dc:creator>Palliathra Devassy, Fr Urumees</dc:creator>
  <cp:lastModifiedBy>Palliathra Devassy, Fr Urumees</cp:lastModifiedBy>
  <cp:revision>29</cp:revision>
  <dcterms:created xsi:type="dcterms:W3CDTF">2023-09-11T17:37:06Z</dcterms:created>
  <dcterms:modified xsi:type="dcterms:W3CDTF">2023-09-28T19:38:33Z</dcterms:modified>
</cp:coreProperties>
</file>